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86" r:id="rId4"/>
    <p:sldId id="270" r:id="rId5"/>
    <p:sldId id="289" r:id="rId6"/>
    <p:sldId id="258" r:id="rId7"/>
    <p:sldId id="259" r:id="rId8"/>
    <p:sldId id="260" r:id="rId9"/>
    <p:sldId id="287" r:id="rId10"/>
    <p:sldId id="274" r:id="rId11"/>
    <p:sldId id="263" r:id="rId12"/>
    <p:sldId id="295" r:id="rId13"/>
    <p:sldId id="265" r:id="rId14"/>
    <p:sldId id="266" r:id="rId15"/>
    <p:sldId id="261" r:id="rId16"/>
    <p:sldId id="262" r:id="rId17"/>
    <p:sldId id="275" r:id="rId18"/>
    <p:sldId id="271" r:id="rId19"/>
    <p:sldId id="291" r:id="rId20"/>
    <p:sldId id="292" r:id="rId21"/>
    <p:sldId id="293" r:id="rId22"/>
    <p:sldId id="264" r:id="rId23"/>
    <p:sldId id="267" r:id="rId24"/>
    <p:sldId id="284" r:id="rId25"/>
    <p:sldId id="269" r:id="rId26"/>
    <p:sldId id="273" r:id="rId27"/>
    <p:sldId id="279" r:id="rId28"/>
    <p:sldId id="296" r:id="rId29"/>
    <p:sldId id="280" r:id="rId30"/>
    <p:sldId id="281" r:id="rId31"/>
    <p:sldId id="290" r:id="rId32"/>
    <p:sldId id="272" r:id="rId33"/>
    <p:sldId id="276" r:id="rId34"/>
    <p:sldId id="268" r:id="rId35"/>
    <p:sldId id="277" r:id="rId36"/>
    <p:sldId id="278" r:id="rId37"/>
    <p:sldId id="282" r:id="rId38"/>
    <p:sldId id="283" r:id="rId39"/>
    <p:sldId id="285" r:id="rId40"/>
    <p:sldId id="288" r:id="rId41"/>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124"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ata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0A350E-E05D-4E32-B522-95FA2CE6E4E5}"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8F8733F0-A2AB-477A-A3AB-0AA5D5405A09}">
      <dgm:prSet/>
      <dgm:spPr/>
      <dgm:t>
        <a:bodyPr/>
        <a:lstStyle/>
        <a:p>
          <a:r>
            <a:rPr lang="en-US" dirty="0">
              <a:latin typeface="Arial Black" panose="020B0A04020102020204" pitchFamily="34" charset="0"/>
            </a:rPr>
            <a:t>Holocaust Never Happened</a:t>
          </a:r>
        </a:p>
      </dgm:t>
    </dgm:pt>
    <dgm:pt modelId="{54FFF65C-BD55-4BD9-A456-8BB2DDF626B6}" type="parTrans" cxnId="{F6D0B2B7-1650-4E00-8CEB-AC671AFAE74C}">
      <dgm:prSet/>
      <dgm:spPr/>
      <dgm:t>
        <a:bodyPr/>
        <a:lstStyle/>
        <a:p>
          <a:endParaRPr lang="en-US"/>
        </a:p>
      </dgm:t>
    </dgm:pt>
    <dgm:pt modelId="{308DEE40-38D3-4B79-88DE-6E0EDFF7E6E4}" type="sibTrans" cxnId="{F6D0B2B7-1650-4E00-8CEB-AC671AFAE74C}">
      <dgm:prSet/>
      <dgm:spPr/>
      <dgm:t>
        <a:bodyPr/>
        <a:lstStyle/>
        <a:p>
          <a:endParaRPr lang="en-US"/>
        </a:p>
      </dgm:t>
    </dgm:pt>
    <dgm:pt modelId="{61AA8C3E-1E13-4C52-BB7B-4A9DE35639E9}">
      <dgm:prSet/>
      <dgm:spPr/>
      <dgm:t>
        <a:bodyPr/>
        <a:lstStyle/>
        <a:p>
          <a:r>
            <a:rPr lang="en-US" dirty="0">
              <a:latin typeface="Arial Black" panose="020B0A04020102020204" pitchFamily="34" charset="0"/>
            </a:rPr>
            <a:t>Jeffrey Epstein/Harvey Weinstein Jews are Pedophiles and Perverts </a:t>
          </a:r>
        </a:p>
      </dgm:t>
    </dgm:pt>
    <dgm:pt modelId="{0940BFF6-1560-42FA-9C5C-21A45ED4C8BE}" type="parTrans" cxnId="{9A9BDA28-4A69-441A-96E6-251031871006}">
      <dgm:prSet/>
      <dgm:spPr/>
      <dgm:t>
        <a:bodyPr/>
        <a:lstStyle/>
        <a:p>
          <a:endParaRPr lang="en-US"/>
        </a:p>
      </dgm:t>
    </dgm:pt>
    <dgm:pt modelId="{68A805EF-E6C7-4D44-8739-F9229CC89861}" type="sibTrans" cxnId="{9A9BDA28-4A69-441A-96E6-251031871006}">
      <dgm:prSet/>
      <dgm:spPr/>
      <dgm:t>
        <a:bodyPr/>
        <a:lstStyle/>
        <a:p>
          <a:endParaRPr lang="en-US"/>
        </a:p>
      </dgm:t>
    </dgm:pt>
    <dgm:pt modelId="{709BB627-1EDF-4E8B-ADA2-5F50564C7C17}">
      <dgm:prSet/>
      <dgm:spPr/>
      <dgm:t>
        <a:bodyPr/>
        <a:lstStyle/>
        <a:p>
          <a:r>
            <a:rPr lang="en-US" dirty="0">
              <a:latin typeface="Arial Black" panose="020B0A04020102020204" pitchFamily="34" charset="0"/>
            </a:rPr>
            <a:t>Jews are only 2 percent of US  population but Jews Control Banks and Media </a:t>
          </a:r>
        </a:p>
      </dgm:t>
    </dgm:pt>
    <dgm:pt modelId="{051AB438-F7DD-42E6-8656-AB0D7F466252}" type="parTrans" cxnId="{5B5F21AB-43F1-4434-B507-4765EFC5654A}">
      <dgm:prSet/>
      <dgm:spPr/>
      <dgm:t>
        <a:bodyPr/>
        <a:lstStyle/>
        <a:p>
          <a:endParaRPr lang="en-US"/>
        </a:p>
      </dgm:t>
    </dgm:pt>
    <dgm:pt modelId="{E989CCE5-79EC-4B93-81FB-53DB79564D17}" type="sibTrans" cxnId="{5B5F21AB-43F1-4434-B507-4765EFC5654A}">
      <dgm:prSet/>
      <dgm:spPr/>
      <dgm:t>
        <a:bodyPr/>
        <a:lstStyle/>
        <a:p>
          <a:endParaRPr lang="en-US"/>
        </a:p>
      </dgm:t>
    </dgm:pt>
    <dgm:pt modelId="{153C6B23-AE7A-4528-8C34-0D82C8FA3C8A}">
      <dgm:prSet/>
      <dgm:spPr/>
      <dgm:t>
        <a:bodyPr/>
        <a:lstStyle/>
        <a:p>
          <a:r>
            <a:rPr lang="en-US" dirty="0">
              <a:latin typeface="Arial Black" panose="020B0A04020102020204" pitchFamily="34" charset="0"/>
            </a:rPr>
            <a:t>Impeachment of Trump - Jewish Conspiracy by Jewish Congressman Schiff, Nadler and  Lt Colonel Vindman </a:t>
          </a:r>
        </a:p>
      </dgm:t>
    </dgm:pt>
    <dgm:pt modelId="{BC07CBC6-DB53-4487-9B67-C23C9025CAA1}" type="parTrans" cxnId="{A0BA2F0F-B36D-4F62-A919-1C54A515CC07}">
      <dgm:prSet/>
      <dgm:spPr/>
      <dgm:t>
        <a:bodyPr/>
        <a:lstStyle/>
        <a:p>
          <a:endParaRPr lang="en-US"/>
        </a:p>
      </dgm:t>
    </dgm:pt>
    <dgm:pt modelId="{34F5B254-8B87-4C89-A1BF-B3E719484F7C}" type="sibTrans" cxnId="{A0BA2F0F-B36D-4F62-A919-1C54A515CC07}">
      <dgm:prSet/>
      <dgm:spPr/>
      <dgm:t>
        <a:bodyPr/>
        <a:lstStyle/>
        <a:p>
          <a:endParaRPr lang="en-US"/>
        </a:p>
      </dgm:t>
    </dgm:pt>
    <dgm:pt modelId="{4404E1BC-93A0-43C4-9B1F-1A4633FA45F5}" type="pres">
      <dgm:prSet presAssocID="{280A350E-E05D-4E32-B522-95FA2CE6E4E5}" presName="vert0" presStyleCnt="0">
        <dgm:presLayoutVars>
          <dgm:dir/>
          <dgm:animOne val="branch"/>
          <dgm:animLvl val="lvl"/>
        </dgm:presLayoutVars>
      </dgm:prSet>
      <dgm:spPr/>
    </dgm:pt>
    <dgm:pt modelId="{0ACD2617-6352-43EB-A21C-2CCA53C5860A}" type="pres">
      <dgm:prSet presAssocID="{8F8733F0-A2AB-477A-A3AB-0AA5D5405A09}" presName="thickLine" presStyleLbl="alignNode1" presStyleIdx="0" presStyleCnt="4"/>
      <dgm:spPr/>
    </dgm:pt>
    <dgm:pt modelId="{FA64649C-8337-4086-ADD4-F05607342213}" type="pres">
      <dgm:prSet presAssocID="{8F8733F0-A2AB-477A-A3AB-0AA5D5405A09}" presName="horz1" presStyleCnt="0"/>
      <dgm:spPr/>
    </dgm:pt>
    <dgm:pt modelId="{AB2E19B4-8014-4180-BFBC-6ABB960B48F2}" type="pres">
      <dgm:prSet presAssocID="{8F8733F0-A2AB-477A-A3AB-0AA5D5405A09}" presName="tx1" presStyleLbl="revTx" presStyleIdx="0" presStyleCnt="4"/>
      <dgm:spPr/>
    </dgm:pt>
    <dgm:pt modelId="{B7EDC0C8-D375-4C9B-B13A-1CB95239099A}" type="pres">
      <dgm:prSet presAssocID="{8F8733F0-A2AB-477A-A3AB-0AA5D5405A09}" presName="vert1" presStyleCnt="0"/>
      <dgm:spPr/>
    </dgm:pt>
    <dgm:pt modelId="{DDB6DE45-CAC0-4604-AE57-365AAC422F3A}" type="pres">
      <dgm:prSet presAssocID="{61AA8C3E-1E13-4C52-BB7B-4A9DE35639E9}" presName="thickLine" presStyleLbl="alignNode1" presStyleIdx="1" presStyleCnt="4"/>
      <dgm:spPr/>
    </dgm:pt>
    <dgm:pt modelId="{1D1119A4-8C35-4113-880F-E806B9C8D00E}" type="pres">
      <dgm:prSet presAssocID="{61AA8C3E-1E13-4C52-BB7B-4A9DE35639E9}" presName="horz1" presStyleCnt="0"/>
      <dgm:spPr/>
    </dgm:pt>
    <dgm:pt modelId="{F4D905E6-0C50-459D-BF10-37B9DFA81FAD}" type="pres">
      <dgm:prSet presAssocID="{61AA8C3E-1E13-4C52-BB7B-4A9DE35639E9}" presName="tx1" presStyleLbl="revTx" presStyleIdx="1" presStyleCnt="4"/>
      <dgm:spPr/>
    </dgm:pt>
    <dgm:pt modelId="{2F030A14-932C-4171-80BF-8F80FA676536}" type="pres">
      <dgm:prSet presAssocID="{61AA8C3E-1E13-4C52-BB7B-4A9DE35639E9}" presName="vert1" presStyleCnt="0"/>
      <dgm:spPr/>
    </dgm:pt>
    <dgm:pt modelId="{7A14657D-F4CB-47E9-AF06-678F39F43F4C}" type="pres">
      <dgm:prSet presAssocID="{709BB627-1EDF-4E8B-ADA2-5F50564C7C17}" presName="thickLine" presStyleLbl="alignNode1" presStyleIdx="2" presStyleCnt="4"/>
      <dgm:spPr/>
    </dgm:pt>
    <dgm:pt modelId="{823ED352-B7EE-49D5-84C1-E708C9E74194}" type="pres">
      <dgm:prSet presAssocID="{709BB627-1EDF-4E8B-ADA2-5F50564C7C17}" presName="horz1" presStyleCnt="0"/>
      <dgm:spPr/>
    </dgm:pt>
    <dgm:pt modelId="{D083391A-E327-4ECF-8704-E8EC82B0C623}" type="pres">
      <dgm:prSet presAssocID="{709BB627-1EDF-4E8B-ADA2-5F50564C7C17}" presName="tx1" presStyleLbl="revTx" presStyleIdx="2" presStyleCnt="4"/>
      <dgm:spPr/>
    </dgm:pt>
    <dgm:pt modelId="{0DC44FD2-D29B-44A4-A195-B4D0D41C8B37}" type="pres">
      <dgm:prSet presAssocID="{709BB627-1EDF-4E8B-ADA2-5F50564C7C17}" presName="vert1" presStyleCnt="0"/>
      <dgm:spPr/>
    </dgm:pt>
    <dgm:pt modelId="{FF6B15CA-FD75-44CC-8621-A2A4E4485A47}" type="pres">
      <dgm:prSet presAssocID="{153C6B23-AE7A-4528-8C34-0D82C8FA3C8A}" presName="thickLine" presStyleLbl="alignNode1" presStyleIdx="3" presStyleCnt="4"/>
      <dgm:spPr/>
    </dgm:pt>
    <dgm:pt modelId="{B35B7453-17F2-458F-9D0A-A2B9FFFBE86C}" type="pres">
      <dgm:prSet presAssocID="{153C6B23-AE7A-4528-8C34-0D82C8FA3C8A}" presName="horz1" presStyleCnt="0"/>
      <dgm:spPr/>
    </dgm:pt>
    <dgm:pt modelId="{F3D65894-07ED-4F0C-A5FC-E4B3D7E0063F}" type="pres">
      <dgm:prSet presAssocID="{153C6B23-AE7A-4528-8C34-0D82C8FA3C8A}" presName="tx1" presStyleLbl="revTx" presStyleIdx="3" presStyleCnt="4"/>
      <dgm:spPr/>
    </dgm:pt>
    <dgm:pt modelId="{DEA01F8F-1F2D-433C-8D9F-FBC8BE38AD06}" type="pres">
      <dgm:prSet presAssocID="{153C6B23-AE7A-4528-8C34-0D82C8FA3C8A}" presName="vert1" presStyleCnt="0"/>
      <dgm:spPr/>
    </dgm:pt>
  </dgm:ptLst>
  <dgm:cxnLst>
    <dgm:cxn modelId="{A0BA2F0F-B36D-4F62-A919-1C54A515CC07}" srcId="{280A350E-E05D-4E32-B522-95FA2CE6E4E5}" destId="{153C6B23-AE7A-4528-8C34-0D82C8FA3C8A}" srcOrd="3" destOrd="0" parTransId="{BC07CBC6-DB53-4487-9B67-C23C9025CAA1}" sibTransId="{34F5B254-8B87-4C89-A1BF-B3E719484F7C}"/>
    <dgm:cxn modelId="{9A9BDA28-4A69-441A-96E6-251031871006}" srcId="{280A350E-E05D-4E32-B522-95FA2CE6E4E5}" destId="{61AA8C3E-1E13-4C52-BB7B-4A9DE35639E9}" srcOrd="1" destOrd="0" parTransId="{0940BFF6-1560-42FA-9C5C-21A45ED4C8BE}" sibTransId="{68A805EF-E6C7-4D44-8739-F9229CC89861}"/>
    <dgm:cxn modelId="{3612E85E-4F54-4F88-9BA5-ABC84E1AB32F}" type="presOf" srcId="{709BB627-1EDF-4E8B-ADA2-5F50564C7C17}" destId="{D083391A-E327-4ECF-8704-E8EC82B0C623}" srcOrd="0" destOrd="0" presId="urn:microsoft.com/office/officeart/2008/layout/LinedList"/>
    <dgm:cxn modelId="{00A1624D-9A36-4D71-8119-D6BF1162B46F}" type="presOf" srcId="{8F8733F0-A2AB-477A-A3AB-0AA5D5405A09}" destId="{AB2E19B4-8014-4180-BFBC-6ABB960B48F2}" srcOrd="0" destOrd="0" presId="urn:microsoft.com/office/officeart/2008/layout/LinedList"/>
    <dgm:cxn modelId="{71EAC67C-A0D7-4E58-9202-F12E1E4C1E23}" type="presOf" srcId="{153C6B23-AE7A-4528-8C34-0D82C8FA3C8A}" destId="{F3D65894-07ED-4F0C-A5FC-E4B3D7E0063F}" srcOrd="0" destOrd="0" presId="urn:microsoft.com/office/officeart/2008/layout/LinedList"/>
    <dgm:cxn modelId="{415FBC8E-0998-4117-89F5-905F33BE7F60}" type="presOf" srcId="{61AA8C3E-1E13-4C52-BB7B-4A9DE35639E9}" destId="{F4D905E6-0C50-459D-BF10-37B9DFA81FAD}" srcOrd="0" destOrd="0" presId="urn:microsoft.com/office/officeart/2008/layout/LinedList"/>
    <dgm:cxn modelId="{5B5F21AB-43F1-4434-B507-4765EFC5654A}" srcId="{280A350E-E05D-4E32-B522-95FA2CE6E4E5}" destId="{709BB627-1EDF-4E8B-ADA2-5F50564C7C17}" srcOrd="2" destOrd="0" parTransId="{051AB438-F7DD-42E6-8656-AB0D7F466252}" sibTransId="{E989CCE5-79EC-4B93-81FB-53DB79564D17}"/>
    <dgm:cxn modelId="{F6D0B2B7-1650-4E00-8CEB-AC671AFAE74C}" srcId="{280A350E-E05D-4E32-B522-95FA2CE6E4E5}" destId="{8F8733F0-A2AB-477A-A3AB-0AA5D5405A09}" srcOrd="0" destOrd="0" parTransId="{54FFF65C-BD55-4BD9-A456-8BB2DDF626B6}" sibTransId="{308DEE40-38D3-4B79-88DE-6E0EDFF7E6E4}"/>
    <dgm:cxn modelId="{607FF9FF-5175-4397-98CC-234EFF260517}" type="presOf" srcId="{280A350E-E05D-4E32-B522-95FA2CE6E4E5}" destId="{4404E1BC-93A0-43C4-9B1F-1A4633FA45F5}" srcOrd="0" destOrd="0" presId="urn:microsoft.com/office/officeart/2008/layout/LinedList"/>
    <dgm:cxn modelId="{46CEE17C-3761-433A-9B71-1E1010D178C4}" type="presParOf" srcId="{4404E1BC-93A0-43C4-9B1F-1A4633FA45F5}" destId="{0ACD2617-6352-43EB-A21C-2CCA53C5860A}" srcOrd="0" destOrd="0" presId="urn:microsoft.com/office/officeart/2008/layout/LinedList"/>
    <dgm:cxn modelId="{F79AF337-DC41-4CAE-AFAC-6394FEA0E468}" type="presParOf" srcId="{4404E1BC-93A0-43C4-9B1F-1A4633FA45F5}" destId="{FA64649C-8337-4086-ADD4-F05607342213}" srcOrd="1" destOrd="0" presId="urn:microsoft.com/office/officeart/2008/layout/LinedList"/>
    <dgm:cxn modelId="{B69B483B-83C0-4142-B1E3-28031EF2DB82}" type="presParOf" srcId="{FA64649C-8337-4086-ADD4-F05607342213}" destId="{AB2E19B4-8014-4180-BFBC-6ABB960B48F2}" srcOrd="0" destOrd="0" presId="urn:microsoft.com/office/officeart/2008/layout/LinedList"/>
    <dgm:cxn modelId="{76270EFA-1DB9-4AE9-8BB7-75C2CFDC038C}" type="presParOf" srcId="{FA64649C-8337-4086-ADD4-F05607342213}" destId="{B7EDC0C8-D375-4C9B-B13A-1CB95239099A}" srcOrd="1" destOrd="0" presId="urn:microsoft.com/office/officeart/2008/layout/LinedList"/>
    <dgm:cxn modelId="{7D272367-3F1D-4CC5-AB85-43A8777D958B}" type="presParOf" srcId="{4404E1BC-93A0-43C4-9B1F-1A4633FA45F5}" destId="{DDB6DE45-CAC0-4604-AE57-365AAC422F3A}" srcOrd="2" destOrd="0" presId="urn:microsoft.com/office/officeart/2008/layout/LinedList"/>
    <dgm:cxn modelId="{8A6C768A-72C4-447D-B06D-FC78D8F14BF1}" type="presParOf" srcId="{4404E1BC-93A0-43C4-9B1F-1A4633FA45F5}" destId="{1D1119A4-8C35-4113-880F-E806B9C8D00E}" srcOrd="3" destOrd="0" presId="urn:microsoft.com/office/officeart/2008/layout/LinedList"/>
    <dgm:cxn modelId="{7374D2BC-2BB5-43E4-943C-D264AA3565DB}" type="presParOf" srcId="{1D1119A4-8C35-4113-880F-E806B9C8D00E}" destId="{F4D905E6-0C50-459D-BF10-37B9DFA81FAD}" srcOrd="0" destOrd="0" presId="urn:microsoft.com/office/officeart/2008/layout/LinedList"/>
    <dgm:cxn modelId="{BA266F79-3078-467D-B7C3-66094CCE6517}" type="presParOf" srcId="{1D1119A4-8C35-4113-880F-E806B9C8D00E}" destId="{2F030A14-932C-4171-80BF-8F80FA676536}" srcOrd="1" destOrd="0" presId="urn:microsoft.com/office/officeart/2008/layout/LinedList"/>
    <dgm:cxn modelId="{077FE861-DDF3-4C36-93AC-ACC71AF5B6BE}" type="presParOf" srcId="{4404E1BC-93A0-43C4-9B1F-1A4633FA45F5}" destId="{7A14657D-F4CB-47E9-AF06-678F39F43F4C}" srcOrd="4" destOrd="0" presId="urn:microsoft.com/office/officeart/2008/layout/LinedList"/>
    <dgm:cxn modelId="{4C7ADCCE-DA33-43A1-A669-F0BB253CFD1B}" type="presParOf" srcId="{4404E1BC-93A0-43C4-9B1F-1A4633FA45F5}" destId="{823ED352-B7EE-49D5-84C1-E708C9E74194}" srcOrd="5" destOrd="0" presId="urn:microsoft.com/office/officeart/2008/layout/LinedList"/>
    <dgm:cxn modelId="{9C61A6F6-AA1E-45D4-A3A8-641EDEFD10E7}" type="presParOf" srcId="{823ED352-B7EE-49D5-84C1-E708C9E74194}" destId="{D083391A-E327-4ECF-8704-E8EC82B0C623}" srcOrd="0" destOrd="0" presId="urn:microsoft.com/office/officeart/2008/layout/LinedList"/>
    <dgm:cxn modelId="{C523EDD0-E223-43D6-8207-C8478074DEE1}" type="presParOf" srcId="{823ED352-B7EE-49D5-84C1-E708C9E74194}" destId="{0DC44FD2-D29B-44A4-A195-B4D0D41C8B37}" srcOrd="1" destOrd="0" presId="urn:microsoft.com/office/officeart/2008/layout/LinedList"/>
    <dgm:cxn modelId="{ADB04333-736C-4969-8E76-1BE372BAFEA0}" type="presParOf" srcId="{4404E1BC-93A0-43C4-9B1F-1A4633FA45F5}" destId="{FF6B15CA-FD75-44CC-8621-A2A4E4485A47}" srcOrd="6" destOrd="0" presId="urn:microsoft.com/office/officeart/2008/layout/LinedList"/>
    <dgm:cxn modelId="{9356990E-9E8A-47DC-BE2B-16A6C955AF2A}" type="presParOf" srcId="{4404E1BC-93A0-43C4-9B1F-1A4633FA45F5}" destId="{B35B7453-17F2-458F-9D0A-A2B9FFFBE86C}" srcOrd="7" destOrd="0" presId="urn:microsoft.com/office/officeart/2008/layout/LinedList"/>
    <dgm:cxn modelId="{82EB3EDA-8349-4ABB-8594-6B6CC0627ED7}" type="presParOf" srcId="{B35B7453-17F2-458F-9D0A-A2B9FFFBE86C}" destId="{F3D65894-07ED-4F0C-A5FC-E4B3D7E0063F}" srcOrd="0" destOrd="0" presId="urn:microsoft.com/office/officeart/2008/layout/LinedList"/>
    <dgm:cxn modelId="{3506742A-D2BC-4F23-A983-DDA079930A3A}" type="presParOf" srcId="{B35B7453-17F2-458F-9D0A-A2B9FFFBE86C}" destId="{DEA01F8F-1F2D-433C-8D9F-FBC8BE38AD0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C4B918-FE51-4A7B-8E3F-8F81A8EA03C6}"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3D35505-584F-46D1-A1E1-4707E5D94A22}">
      <dgm:prSet custT="1"/>
      <dgm:spPr/>
      <dgm:t>
        <a:bodyPr/>
        <a:lstStyle/>
        <a:p>
          <a:r>
            <a:rPr lang="en-US" sz="1800" dirty="0">
              <a:latin typeface="Arial Black" panose="020B0A04020102020204" pitchFamily="34" charset="0"/>
            </a:rPr>
            <a:t>NEO-NAZIS COMMUNICATE VIA PASSWORD ENCRYPTED PLATFORMS</a:t>
          </a:r>
        </a:p>
      </dgm:t>
    </dgm:pt>
    <dgm:pt modelId="{15A10C64-EEA9-4E0F-B629-1303F20E91B7}" type="parTrans" cxnId="{A360898D-2B91-4ED7-B06D-4144AEAC4341}">
      <dgm:prSet/>
      <dgm:spPr/>
      <dgm:t>
        <a:bodyPr/>
        <a:lstStyle/>
        <a:p>
          <a:endParaRPr lang="en-US"/>
        </a:p>
      </dgm:t>
    </dgm:pt>
    <dgm:pt modelId="{D6EB129B-0D2D-4C44-BAF5-9A168B30D819}" type="sibTrans" cxnId="{A360898D-2B91-4ED7-B06D-4144AEAC4341}">
      <dgm:prSet/>
      <dgm:spPr/>
      <dgm:t>
        <a:bodyPr/>
        <a:lstStyle/>
        <a:p>
          <a:endParaRPr lang="en-US"/>
        </a:p>
      </dgm:t>
    </dgm:pt>
    <dgm:pt modelId="{16A77456-8BCC-4E99-9C62-2DAFB0CD3592}">
      <dgm:prSet custT="1"/>
      <dgm:spPr/>
      <dgm:t>
        <a:bodyPr/>
        <a:lstStyle/>
        <a:p>
          <a:r>
            <a:rPr lang="en-US" sz="2400" dirty="0">
              <a:latin typeface="Arial Black" panose="020B0A04020102020204" pitchFamily="34" charset="0"/>
            </a:rPr>
            <a:t>TELEGRAM, WHATSAPP </a:t>
          </a:r>
          <a:r>
            <a:rPr lang="en-US" sz="1200" dirty="0">
              <a:latin typeface="Arial Black" panose="020B0A04020102020204" pitchFamily="34" charset="0"/>
            </a:rPr>
            <a:t>(CHAT SERVICES</a:t>
          </a:r>
          <a:r>
            <a:rPr lang="en-US" sz="1200" dirty="0"/>
            <a:t>)</a:t>
          </a:r>
        </a:p>
      </dgm:t>
    </dgm:pt>
    <dgm:pt modelId="{3F0B4230-4D9F-4D37-A7E9-EA79C3C48FF9}" type="parTrans" cxnId="{F9926D9B-7C61-40E6-8D1E-1A4B333E4019}">
      <dgm:prSet/>
      <dgm:spPr/>
      <dgm:t>
        <a:bodyPr/>
        <a:lstStyle/>
        <a:p>
          <a:endParaRPr lang="en-US"/>
        </a:p>
      </dgm:t>
    </dgm:pt>
    <dgm:pt modelId="{2B790923-4C1B-4989-BE0C-2AFAC6F22BDC}" type="sibTrans" cxnId="{F9926D9B-7C61-40E6-8D1E-1A4B333E4019}">
      <dgm:prSet/>
      <dgm:spPr/>
      <dgm:t>
        <a:bodyPr/>
        <a:lstStyle/>
        <a:p>
          <a:endParaRPr lang="en-US"/>
        </a:p>
      </dgm:t>
    </dgm:pt>
    <dgm:pt modelId="{7A253B9E-C86B-4546-992E-CD6D5FB57829}">
      <dgm:prSet custT="1"/>
      <dgm:spPr/>
      <dgm:t>
        <a:bodyPr/>
        <a:lstStyle/>
        <a:p>
          <a:r>
            <a:rPr lang="en-US" sz="1800" dirty="0">
              <a:latin typeface="Arial Black" panose="020B0A04020102020204" pitchFamily="34" charset="0"/>
            </a:rPr>
            <a:t>VICE NEWS ANALYZED 150 PUBLIC FACING FAR-RIGHT TELEGRAM CHANNELS</a:t>
          </a:r>
        </a:p>
      </dgm:t>
    </dgm:pt>
    <dgm:pt modelId="{7421C53A-906F-4081-8C98-9DAFD45C009B}" type="parTrans" cxnId="{DAB48516-5CBA-48AF-B102-857A8C5E8047}">
      <dgm:prSet/>
      <dgm:spPr/>
      <dgm:t>
        <a:bodyPr/>
        <a:lstStyle/>
        <a:p>
          <a:endParaRPr lang="en-US"/>
        </a:p>
      </dgm:t>
    </dgm:pt>
    <dgm:pt modelId="{AB80E257-66B3-4409-A327-56A73158DB5C}" type="sibTrans" cxnId="{DAB48516-5CBA-48AF-B102-857A8C5E8047}">
      <dgm:prSet/>
      <dgm:spPr/>
      <dgm:t>
        <a:bodyPr/>
        <a:lstStyle/>
        <a:p>
          <a:endParaRPr lang="en-US"/>
        </a:p>
      </dgm:t>
    </dgm:pt>
    <dgm:pt modelId="{B2A462C5-7F57-44AF-B996-C72285567D77}">
      <dgm:prSet custT="1"/>
      <dgm:spPr/>
      <dgm:t>
        <a:bodyPr/>
        <a:lstStyle/>
        <a:p>
          <a:r>
            <a:rPr lang="en-US" sz="1400" dirty="0">
              <a:latin typeface="Arial Black" panose="020B0A04020102020204" pitchFamily="34" charset="0"/>
            </a:rPr>
            <a:t>APP ALLOWS USERS TO UPLOAD UNLIMITED VIDEOS, IMAGES, AUDIO CLIPS &amp; OTHER FILES</a:t>
          </a:r>
        </a:p>
      </dgm:t>
    </dgm:pt>
    <dgm:pt modelId="{98AC8235-74D5-4ED8-A442-4F1E662A2E77}" type="parTrans" cxnId="{160A0772-60B7-431B-B5A8-9AB3BC796E0D}">
      <dgm:prSet/>
      <dgm:spPr/>
      <dgm:t>
        <a:bodyPr/>
        <a:lstStyle/>
        <a:p>
          <a:endParaRPr lang="en-US"/>
        </a:p>
      </dgm:t>
    </dgm:pt>
    <dgm:pt modelId="{C4CF5680-6711-4AEF-8EF4-303271A3007A}" type="sibTrans" cxnId="{160A0772-60B7-431B-B5A8-9AB3BC796E0D}">
      <dgm:prSet/>
      <dgm:spPr/>
      <dgm:t>
        <a:bodyPr/>
        <a:lstStyle/>
        <a:p>
          <a:endParaRPr lang="en-US"/>
        </a:p>
      </dgm:t>
    </dgm:pt>
    <dgm:pt modelId="{0B4E106D-B335-492A-A27E-2C8667F28AA9}">
      <dgm:prSet custT="1"/>
      <dgm:spPr/>
      <dgm:t>
        <a:bodyPr/>
        <a:lstStyle/>
        <a:p>
          <a:r>
            <a:rPr lang="en-US" sz="1400" dirty="0">
              <a:latin typeface="Arial Black" panose="020B0A04020102020204" pitchFamily="34" charset="0"/>
            </a:rPr>
            <a:t>RECRUITERS LURE YOUNG MEN IN VIA MEMES, QR CODES, AND ENCRYPTED EMAIL ADDRESSES</a:t>
          </a:r>
        </a:p>
      </dgm:t>
    </dgm:pt>
    <dgm:pt modelId="{4074C2C3-E9E6-4956-BDE3-B54A4321A880}" type="parTrans" cxnId="{EC88C379-B733-4495-BAB4-B59873D38786}">
      <dgm:prSet/>
      <dgm:spPr/>
      <dgm:t>
        <a:bodyPr/>
        <a:lstStyle/>
        <a:p>
          <a:endParaRPr lang="en-US"/>
        </a:p>
      </dgm:t>
    </dgm:pt>
    <dgm:pt modelId="{1ACB5160-D13F-43ED-8E32-0C69CFB6E6FA}" type="sibTrans" cxnId="{EC88C379-B733-4495-BAB4-B59873D38786}">
      <dgm:prSet/>
      <dgm:spPr/>
      <dgm:t>
        <a:bodyPr/>
        <a:lstStyle/>
        <a:p>
          <a:endParaRPr lang="en-US"/>
        </a:p>
      </dgm:t>
    </dgm:pt>
    <dgm:pt modelId="{77C4BBA6-ABF1-4762-9F2D-B5438A9171E8}" type="pres">
      <dgm:prSet presAssocID="{74C4B918-FE51-4A7B-8E3F-8F81A8EA03C6}" presName="root" presStyleCnt="0">
        <dgm:presLayoutVars>
          <dgm:dir/>
          <dgm:resizeHandles val="exact"/>
        </dgm:presLayoutVars>
      </dgm:prSet>
      <dgm:spPr/>
    </dgm:pt>
    <dgm:pt modelId="{FA4ACE48-B7FF-4D09-A603-160B45ED0EFF}" type="pres">
      <dgm:prSet presAssocID="{74C4B918-FE51-4A7B-8E3F-8F81A8EA03C6}" presName="container" presStyleCnt="0">
        <dgm:presLayoutVars>
          <dgm:dir/>
          <dgm:resizeHandles val="exact"/>
        </dgm:presLayoutVars>
      </dgm:prSet>
      <dgm:spPr/>
    </dgm:pt>
    <dgm:pt modelId="{FBC4D7F5-465D-4A64-9D73-1EBE25292D66}" type="pres">
      <dgm:prSet presAssocID="{63D35505-584F-46D1-A1E1-4707E5D94A22}" presName="compNode" presStyleCnt="0"/>
      <dgm:spPr/>
    </dgm:pt>
    <dgm:pt modelId="{66414F09-14D5-4796-AE64-287E89025A60}" type="pres">
      <dgm:prSet presAssocID="{63D35505-584F-46D1-A1E1-4707E5D94A22}" presName="iconBgRect" presStyleLbl="bgShp" presStyleIdx="0" presStyleCnt="5"/>
      <dgm:spPr/>
    </dgm:pt>
    <dgm:pt modelId="{6426DC42-1383-4754-A4FF-8BD0D92AD7B9}" type="pres">
      <dgm:prSet presAssocID="{63D35505-584F-46D1-A1E1-4707E5D94A2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rt Phone"/>
        </a:ext>
      </dgm:extLst>
    </dgm:pt>
    <dgm:pt modelId="{2D013A51-1C78-4487-AA90-6EB58FF75765}" type="pres">
      <dgm:prSet presAssocID="{63D35505-584F-46D1-A1E1-4707E5D94A22}" presName="spaceRect" presStyleCnt="0"/>
      <dgm:spPr/>
    </dgm:pt>
    <dgm:pt modelId="{C8DA97C1-3EE5-43EE-9FB2-8DA520F54D6B}" type="pres">
      <dgm:prSet presAssocID="{63D35505-584F-46D1-A1E1-4707E5D94A22}" presName="textRect" presStyleLbl="revTx" presStyleIdx="0" presStyleCnt="5">
        <dgm:presLayoutVars>
          <dgm:chMax val="1"/>
          <dgm:chPref val="1"/>
        </dgm:presLayoutVars>
      </dgm:prSet>
      <dgm:spPr/>
    </dgm:pt>
    <dgm:pt modelId="{9348EE06-650A-405B-9483-33A78C182959}" type="pres">
      <dgm:prSet presAssocID="{D6EB129B-0D2D-4C44-BAF5-9A168B30D819}" presName="sibTrans" presStyleLbl="sibTrans2D1" presStyleIdx="0" presStyleCnt="0"/>
      <dgm:spPr/>
    </dgm:pt>
    <dgm:pt modelId="{B9E5F9CE-2DE0-4C3E-8DE3-3F4B725C4EA9}" type="pres">
      <dgm:prSet presAssocID="{16A77456-8BCC-4E99-9C62-2DAFB0CD3592}" presName="compNode" presStyleCnt="0"/>
      <dgm:spPr/>
    </dgm:pt>
    <dgm:pt modelId="{CC11B7ED-6B21-41C8-B56B-A76E2113FA73}" type="pres">
      <dgm:prSet presAssocID="{16A77456-8BCC-4E99-9C62-2DAFB0CD3592}" presName="iconBgRect" presStyleLbl="bgShp" presStyleIdx="1" presStyleCnt="5"/>
      <dgm:spPr/>
    </dgm:pt>
    <dgm:pt modelId="{1F233AB4-E45E-480B-87D8-649272F0385C}" type="pres">
      <dgm:prSet presAssocID="{16A77456-8BCC-4E99-9C62-2DAFB0CD359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9B382089-2E3B-4C20-A084-7C7F6C8E7A3F}" type="pres">
      <dgm:prSet presAssocID="{16A77456-8BCC-4E99-9C62-2DAFB0CD3592}" presName="spaceRect" presStyleCnt="0"/>
      <dgm:spPr/>
    </dgm:pt>
    <dgm:pt modelId="{A618BE50-0FAC-4C00-8930-7F1C43814231}" type="pres">
      <dgm:prSet presAssocID="{16A77456-8BCC-4E99-9C62-2DAFB0CD3592}" presName="textRect" presStyleLbl="revTx" presStyleIdx="1" presStyleCnt="5">
        <dgm:presLayoutVars>
          <dgm:chMax val="1"/>
          <dgm:chPref val="1"/>
        </dgm:presLayoutVars>
      </dgm:prSet>
      <dgm:spPr/>
    </dgm:pt>
    <dgm:pt modelId="{32FF7972-DDA5-4CAC-A9E0-17585FD6608E}" type="pres">
      <dgm:prSet presAssocID="{2B790923-4C1B-4989-BE0C-2AFAC6F22BDC}" presName="sibTrans" presStyleLbl="sibTrans2D1" presStyleIdx="0" presStyleCnt="0"/>
      <dgm:spPr/>
    </dgm:pt>
    <dgm:pt modelId="{AED6644C-5B09-4628-BD0C-9429246F716D}" type="pres">
      <dgm:prSet presAssocID="{7A253B9E-C86B-4546-992E-CD6D5FB57829}" presName="compNode" presStyleCnt="0"/>
      <dgm:spPr/>
    </dgm:pt>
    <dgm:pt modelId="{EF496046-8526-4A86-B959-7936E0C0F227}" type="pres">
      <dgm:prSet presAssocID="{7A253B9E-C86B-4546-992E-CD6D5FB57829}" presName="iconBgRect" presStyleLbl="bgShp" presStyleIdx="2" presStyleCnt="5"/>
      <dgm:spPr/>
    </dgm:pt>
    <dgm:pt modelId="{DD9972B1-34B7-45A8-9E34-4253E365B48D}" type="pres">
      <dgm:prSet presAssocID="{7A253B9E-C86B-4546-992E-CD6D5FB5782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wspaper"/>
        </a:ext>
      </dgm:extLst>
    </dgm:pt>
    <dgm:pt modelId="{00243A09-CD32-4473-83E7-CB4279D372CB}" type="pres">
      <dgm:prSet presAssocID="{7A253B9E-C86B-4546-992E-CD6D5FB57829}" presName="spaceRect" presStyleCnt="0"/>
      <dgm:spPr/>
    </dgm:pt>
    <dgm:pt modelId="{9432B1B5-EF26-4D46-B95E-E6A7D7F79695}" type="pres">
      <dgm:prSet presAssocID="{7A253B9E-C86B-4546-992E-CD6D5FB57829}" presName="textRect" presStyleLbl="revTx" presStyleIdx="2" presStyleCnt="5">
        <dgm:presLayoutVars>
          <dgm:chMax val="1"/>
          <dgm:chPref val="1"/>
        </dgm:presLayoutVars>
      </dgm:prSet>
      <dgm:spPr/>
    </dgm:pt>
    <dgm:pt modelId="{7A2D1D22-7C50-477D-A4CA-FC2E4BEEDA75}" type="pres">
      <dgm:prSet presAssocID="{AB80E257-66B3-4409-A327-56A73158DB5C}" presName="sibTrans" presStyleLbl="sibTrans2D1" presStyleIdx="0" presStyleCnt="0"/>
      <dgm:spPr/>
    </dgm:pt>
    <dgm:pt modelId="{A008373E-CADA-46C4-A8D9-EF9E02079A9D}" type="pres">
      <dgm:prSet presAssocID="{B2A462C5-7F57-44AF-B996-C72285567D77}" presName="compNode" presStyleCnt="0"/>
      <dgm:spPr/>
    </dgm:pt>
    <dgm:pt modelId="{0C86234F-1266-47FF-A673-62468A08B48F}" type="pres">
      <dgm:prSet presAssocID="{B2A462C5-7F57-44AF-B996-C72285567D77}" presName="iconBgRect" presStyleLbl="bgShp" presStyleIdx="3" presStyleCnt="5"/>
      <dgm:spPr/>
    </dgm:pt>
    <dgm:pt modelId="{20984F43-79A8-40EC-8104-875F4E601ED5}" type="pres">
      <dgm:prSet presAssocID="{B2A462C5-7F57-44AF-B996-C72285567D7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mera"/>
        </a:ext>
      </dgm:extLst>
    </dgm:pt>
    <dgm:pt modelId="{24052F12-126A-480F-AA19-491B155DBAE0}" type="pres">
      <dgm:prSet presAssocID="{B2A462C5-7F57-44AF-B996-C72285567D77}" presName="spaceRect" presStyleCnt="0"/>
      <dgm:spPr/>
    </dgm:pt>
    <dgm:pt modelId="{B2E2D1E0-E889-422B-B84A-711781DB2159}" type="pres">
      <dgm:prSet presAssocID="{B2A462C5-7F57-44AF-B996-C72285567D77}" presName="textRect" presStyleLbl="revTx" presStyleIdx="3" presStyleCnt="5">
        <dgm:presLayoutVars>
          <dgm:chMax val="1"/>
          <dgm:chPref val="1"/>
        </dgm:presLayoutVars>
      </dgm:prSet>
      <dgm:spPr/>
    </dgm:pt>
    <dgm:pt modelId="{C88594C0-2AE2-45A6-B7E2-DCC08F52BD62}" type="pres">
      <dgm:prSet presAssocID="{C4CF5680-6711-4AEF-8EF4-303271A3007A}" presName="sibTrans" presStyleLbl="sibTrans2D1" presStyleIdx="0" presStyleCnt="0"/>
      <dgm:spPr/>
    </dgm:pt>
    <dgm:pt modelId="{47F3CE58-0543-466D-9E12-4227E4E23C6B}" type="pres">
      <dgm:prSet presAssocID="{0B4E106D-B335-492A-A27E-2C8667F28AA9}" presName="compNode" presStyleCnt="0"/>
      <dgm:spPr/>
    </dgm:pt>
    <dgm:pt modelId="{E04D139B-7D72-4FFC-A1DE-510F56D22FAB}" type="pres">
      <dgm:prSet presAssocID="{0B4E106D-B335-492A-A27E-2C8667F28AA9}" presName="iconBgRect" presStyleLbl="bgShp" presStyleIdx="4" presStyleCnt="5"/>
      <dgm:spPr/>
    </dgm:pt>
    <dgm:pt modelId="{6A72E1CD-FA43-4A84-8CE9-F4EB82719C0C}" type="pres">
      <dgm:prSet presAssocID="{0B4E106D-B335-492A-A27E-2C8667F28AA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nvelope"/>
        </a:ext>
      </dgm:extLst>
    </dgm:pt>
    <dgm:pt modelId="{BD4A6B36-5C52-415E-810D-2E95B35E1392}" type="pres">
      <dgm:prSet presAssocID="{0B4E106D-B335-492A-A27E-2C8667F28AA9}" presName="spaceRect" presStyleCnt="0"/>
      <dgm:spPr/>
    </dgm:pt>
    <dgm:pt modelId="{6CBCFD2F-CBCF-44FA-8579-1E831E90C14B}" type="pres">
      <dgm:prSet presAssocID="{0B4E106D-B335-492A-A27E-2C8667F28AA9}" presName="textRect" presStyleLbl="revTx" presStyleIdx="4" presStyleCnt="5" custLinFactNeighborX="4260" custLinFactNeighborY="3347">
        <dgm:presLayoutVars>
          <dgm:chMax val="1"/>
          <dgm:chPref val="1"/>
        </dgm:presLayoutVars>
      </dgm:prSet>
      <dgm:spPr/>
    </dgm:pt>
  </dgm:ptLst>
  <dgm:cxnLst>
    <dgm:cxn modelId="{B258E613-71E3-41F9-8A81-36115856CF7E}" type="presOf" srcId="{7A253B9E-C86B-4546-992E-CD6D5FB57829}" destId="{9432B1B5-EF26-4D46-B95E-E6A7D7F79695}" srcOrd="0" destOrd="0" presId="urn:microsoft.com/office/officeart/2018/2/layout/IconCircleList"/>
    <dgm:cxn modelId="{DAB48516-5CBA-48AF-B102-857A8C5E8047}" srcId="{74C4B918-FE51-4A7B-8E3F-8F81A8EA03C6}" destId="{7A253B9E-C86B-4546-992E-CD6D5FB57829}" srcOrd="2" destOrd="0" parTransId="{7421C53A-906F-4081-8C98-9DAFD45C009B}" sibTransId="{AB80E257-66B3-4409-A327-56A73158DB5C}"/>
    <dgm:cxn modelId="{19D26230-4CAB-4060-ABB5-122BE31F3EE7}" type="presOf" srcId="{2B790923-4C1B-4989-BE0C-2AFAC6F22BDC}" destId="{32FF7972-DDA5-4CAC-A9E0-17585FD6608E}" srcOrd="0" destOrd="0" presId="urn:microsoft.com/office/officeart/2018/2/layout/IconCircleList"/>
    <dgm:cxn modelId="{6C505541-7BF7-4336-A62F-618847D17EB7}" type="presOf" srcId="{63D35505-584F-46D1-A1E1-4707E5D94A22}" destId="{C8DA97C1-3EE5-43EE-9FB2-8DA520F54D6B}" srcOrd="0" destOrd="0" presId="urn:microsoft.com/office/officeart/2018/2/layout/IconCircleList"/>
    <dgm:cxn modelId="{D9B71B4B-335D-463B-8E04-EB54D8038C0B}" type="presOf" srcId="{B2A462C5-7F57-44AF-B996-C72285567D77}" destId="{B2E2D1E0-E889-422B-B84A-711781DB2159}" srcOrd="0" destOrd="0" presId="urn:microsoft.com/office/officeart/2018/2/layout/IconCircleList"/>
    <dgm:cxn modelId="{F83C6450-CE16-4FA5-AA8A-CA1C29492646}" type="presOf" srcId="{C4CF5680-6711-4AEF-8EF4-303271A3007A}" destId="{C88594C0-2AE2-45A6-B7E2-DCC08F52BD62}" srcOrd="0" destOrd="0" presId="urn:microsoft.com/office/officeart/2018/2/layout/IconCircleList"/>
    <dgm:cxn modelId="{160A0772-60B7-431B-B5A8-9AB3BC796E0D}" srcId="{74C4B918-FE51-4A7B-8E3F-8F81A8EA03C6}" destId="{B2A462C5-7F57-44AF-B996-C72285567D77}" srcOrd="3" destOrd="0" parTransId="{98AC8235-74D5-4ED8-A442-4F1E662A2E77}" sibTransId="{C4CF5680-6711-4AEF-8EF4-303271A3007A}"/>
    <dgm:cxn modelId="{D2584379-3D3F-4549-A532-A866F1CBC69C}" type="presOf" srcId="{D6EB129B-0D2D-4C44-BAF5-9A168B30D819}" destId="{9348EE06-650A-405B-9483-33A78C182959}" srcOrd="0" destOrd="0" presId="urn:microsoft.com/office/officeart/2018/2/layout/IconCircleList"/>
    <dgm:cxn modelId="{EC88C379-B733-4495-BAB4-B59873D38786}" srcId="{74C4B918-FE51-4A7B-8E3F-8F81A8EA03C6}" destId="{0B4E106D-B335-492A-A27E-2C8667F28AA9}" srcOrd="4" destOrd="0" parTransId="{4074C2C3-E9E6-4956-BDE3-B54A4321A880}" sibTransId="{1ACB5160-D13F-43ED-8E32-0C69CFB6E6FA}"/>
    <dgm:cxn modelId="{8599D759-FA3F-4A5E-8583-ACFFF6BD9EAB}" type="presOf" srcId="{74C4B918-FE51-4A7B-8E3F-8F81A8EA03C6}" destId="{77C4BBA6-ABF1-4762-9F2D-B5438A9171E8}" srcOrd="0" destOrd="0" presId="urn:microsoft.com/office/officeart/2018/2/layout/IconCircleList"/>
    <dgm:cxn modelId="{A360898D-2B91-4ED7-B06D-4144AEAC4341}" srcId="{74C4B918-FE51-4A7B-8E3F-8F81A8EA03C6}" destId="{63D35505-584F-46D1-A1E1-4707E5D94A22}" srcOrd="0" destOrd="0" parTransId="{15A10C64-EEA9-4E0F-B629-1303F20E91B7}" sibTransId="{D6EB129B-0D2D-4C44-BAF5-9A168B30D819}"/>
    <dgm:cxn modelId="{9E829791-84BA-40EC-98DB-E6F1ABD0986B}" type="presOf" srcId="{16A77456-8BCC-4E99-9C62-2DAFB0CD3592}" destId="{A618BE50-0FAC-4C00-8930-7F1C43814231}" srcOrd="0" destOrd="0" presId="urn:microsoft.com/office/officeart/2018/2/layout/IconCircleList"/>
    <dgm:cxn modelId="{74DCEE96-9112-4801-80EE-39AAA61B5574}" type="presOf" srcId="{AB80E257-66B3-4409-A327-56A73158DB5C}" destId="{7A2D1D22-7C50-477D-A4CA-FC2E4BEEDA75}" srcOrd="0" destOrd="0" presId="urn:microsoft.com/office/officeart/2018/2/layout/IconCircleList"/>
    <dgm:cxn modelId="{F9926D9B-7C61-40E6-8D1E-1A4B333E4019}" srcId="{74C4B918-FE51-4A7B-8E3F-8F81A8EA03C6}" destId="{16A77456-8BCC-4E99-9C62-2DAFB0CD3592}" srcOrd="1" destOrd="0" parTransId="{3F0B4230-4D9F-4D37-A7E9-EA79C3C48FF9}" sibTransId="{2B790923-4C1B-4989-BE0C-2AFAC6F22BDC}"/>
    <dgm:cxn modelId="{A507A1D0-48E3-43C3-A415-B04258FE4E29}" type="presOf" srcId="{0B4E106D-B335-492A-A27E-2C8667F28AA9}" destId="{6CBCFD2F-CBCF-44FA-8579-1E831E90C14B}" srcOrd="0" destOrd="0" presId="urn:microsoft.com/office/officeart/2018/2/layout/IconCircleList"/>
    <dgm:cxn modelId="{157AD557-8B9A-47E6-B1C1-778EBE470C43}" type="presParOf" srcId="{77C4BBA6-ABF1-4762-9F2D-B5438A9171E8}" destId="{FA4ACE48-B7FF-4D09-A603-160B45ED0EFF}" srcOrd="0" destOrd="0" presId="urn:microsoft.com/office/officeart/2018/2/layout/IconCircleList"/>
    <dgm:cxn modelId="{2106CDDA-2212-4091-9383-6C43020231AC}" type="presParOf" srcId="{FA4ACE48-B7FF-4D09-A603-160B45ED0EFF}" destId="{FBC4D7F5-465D-4A64-9D73-1EBE25292D66}" srcOrd="0" destOrd="0" presId="urn:microsoft.com/office/officeart/2018/2/layout/IconCircleList"/>
    <dgm:cxn modelId="{C20BC8FE-1194-4618-9E39-177F1A90D279}" type="presParOf" srcId="{FBC4D7F5-465D-4A64-9D73-1EBE25292D66}" destId="{66414F09-14D5-4796-AE64-287E89025A60}" srcOrd="0" destOrd="0" presId="urn:microsoft.com/office/officeart/2018/2/layout/IconCircleList"/>
    <dgm:cxn modelId="{E0C72F86-AB05-40E5-8371-968BE971DC11}" type="presParOf" srcId="{FBC4D7F5-465D-4A64-9D73-1EBE25292D66}" destId="{6426DC42-1383-4754-A4FF-8BD0D92AD7B9}" srcOrd="1" destOrd="0" presId="urn:microsoft.com/office/officeart/2018/2/layout/IconCircleList"/>
    <dgm:cxn modelId="{C354BA8D-B7AA-4F8E-B599-D0A588788BD3}" type="presParOf" srcId="{FBC4D7F5-465D-4A64-9D73-1EBE25292D66}" destId="{2D013A51-1C78-4487-AA90-6EB58FF75765}" srcOrd="2" destOrd="0" presId="urn:microsoft.com/office/officeart/2018/2/layout/IconCircleList"/>
    <dgm:cxn modelId="{BCD35484-C743-4D4A-83FB-D3EA82E5B4A9}" type="presParOf" srcId="{FBC4D7F5-465D-4A64-9D73-1EBE25292D66}" destId="{C8DA97C1-3EE5-43EE-9FB2-8DA520F54D6B}" srcOrd="3" destOrd="0" presId="urn:microsoft.com/office/officeart/2018/2/layout/IconCircleList"/>
    <dgm:cxn modelId="{B84AFB33-DF41-442A-85AC-9D21404724B2}" type="presParOf" srcId="{FA4ACE48-B7FF-4D09-A603-160B45ED0EFF}" destId="{9348EE06-650A-405B-9483-33A78C182959}" srcOrd="1" destOrd="0" presId="urn:microsoft.com/office/officeart/2018/2/layout/IconCircleList"/>
    <dgm:cxn modelId="{F2268AEC-E470-4A43-B1EC-881813C6295D}" type="presParOf" srcId="{FA4ACE48-B7FF-4D09-A603-160B45ED0EFF}" destId="{B9E5F9CE-2DE0-4C3E-8DE3-3F4B725C4EA9}" srcOrd="2" destOrd="0" presId="urn:microsoft.com/office/officeart/2018/2/layout/IconCircleList"/>
    <dgm:cxn modelId="{00B0E0BB-1D86-470D-A1D2-1CB41DFF8EB2}" type="presParOf" srcId="{B9E5F9CE-2DE0-4C3E-8DE3-3F4B725C4EA9}" destId="{CC11B7ED-6B21-41C8-B56B-A76E2113FA73}" srcOrd="0" destOrd="0" presId="urn:microsoft.com/office/officeart/2018/2/layout/IconCircleList"/>
    <dgm:cxn modelId="{92C9C5C8-6064-4668-A277-9CB9215D3CCC}" type="presParOf" srcId="{B9E5F9CE-2DE0-4C3E-8DE3-3F4B725C4EA9}" destId="{1F233AB4-E45E-480B-87D8-649272F0385C}" srcOrd="1" destOrd="0" presId="urn:microsoft.com/office/officeart/2018/2/layout/IconCircleList"/>
    <dgm:cxn modelId="{25223B79-EAD7-4828-9962-F51EC35685E5}" type="presParOf" srcId="{B9E5F9CE-2DE0-4C3E-8DE3-3F4B725C4EA9}" destId="{9B382089-2E3B-4C20-A084-7C7F6C8E7A3F}" srcOrd="2" destOrd="0" presId="urn:microsoft.com/office/officeart/2018/2/layout/IconCircleList"/>
    <dgm:cxn modelId="{1EC9294E-750A-4021-9D21-03F4D7FDBA2F}" type="presParOf" srcId="{B9E5F9CE-2DE0-4C3E-8DE3-3F4B725C4EA9}" destId="{A618BE50-0FAC-4C00-8930-7F1C43814231}" srcOrd="3" destOrd="0" presId="urn:microsoft.com/office/officeart/2018/2/layout/IconCircleList"/>
    <dgm:cxn modelId="{620AA8AD-9632-4D9D-97D0-0D182020F4AB}" type="presParOf" srcId="{FA4ACE48-B7FF-4D09-A603-160B45ED0EFF}" destId="{32FF7972-DDA5-4CAC-A9E0-17585FD6608E}" srcOrd="3" destOrd="0" presId="urn:microsoft.com/office/officeart/2018/2/layout/IconCircleList"/>
    <dgm:cxn modelId="{8B2ABB02-AF83-4AA0-BDD7-25E5B70AB646}" type="presParOf" srcId="{FA4ACE48-B7FF-4D09-A603-160B45ED0EFF}" destId="{AED6644C-5B09-4628-BD0C-9429246F716D}" srcOrd="4" destOrd="0" presId="urn:microsoft.com/office/officeart/2018/2/layout/IconCircleList"/>
    <dgm:cxn modelId="{C6750104-3972-4355-88C0-54ED4AD13FD7}" type="presParOf" srcId="{AED6644C-5B09-4628-BD0C-9429246F716D}" destId="{EF496046-8526-4A86-B959-7936E0C0F227}" srcOrd="0" destOrd="0" presId="urn:microsoft.com/office/officeart/2018/2/layout/IconCircleList"/>
    <dgm:cxn modelId="{5BA01C28-F81B-4107-BAAB-E6F4CE2889D3}" type="presParOf" srcId="{AED6644C-5B09-4628-BD0C-9429246F716D}" destId="{DD9972B1-34B7-45A8-9E34-4253E365B48D}" srcOrd="1" destOrd="0" presId="urn:microsoft.com/office/officeart/2018/2/layout/IconCircleList"/>
    <dgm:cxn modelId="{31C4775A-98C4-45B6-A4EE-7930D19A8F3A}" type="presParOf" srcId="{AED6644C-5B09-4628-BD0C-9429246F716D}" destId="{00243A09-CD32-4473-83E7-CB4279D372CB}" srcOrd="2" destOrd="0" presId="urn:microsoft.com/office/officeart/2018/2/layout/IconCircleList"/>
    <dgm:cxn modelId="{E720798C-287F-44E6-8E63-23AE577EBC10}" type="presParOf" srcId="{AED6644C-5B09-4628-BD0C-9429246F716D}" destId="{9432B1B5-EF26-4D46-B95E-E6A7D7F79695}" srcOrd="3" destOrd="0" presId="urn:microsoft.com/office/officeart/2018/2/layout/IconCircleList"/>
    <dgm:cxn modelId="{F6E465F0-1842-449C-9250-B9BCB4D11C84}" type="presParOf" srcId="{FA4ACE48-B7FF-4D09-A603-160B45ED0EFF}" destId="{7A2D1D22-7C50-477D-A4CA-FC2E4BEEDA75}" srcOrd="5" destOrd="0" presId="urn:microsoft.com/office/officeart/2018/2/layout/IconCircleList"/>
    <dgm:cxn modelId="{AEC7508F-31DD-4162-A584-10D609F7B2E0}" type="presParOf" srcId="{FA4ACE48-B7FF-4D09-A603-160B45ED0EFF}" destId="{A008373E-CADA-46C4-A8D9-EF9E02079A9D}" srcOrd="6" destOrd="0" presId="urn:microsoft.com/office/officeart/2018/2/layout/IconCircleList"/>
    <dgm:cxn modelId="{5771C1C4-4F1E-4118-A941-78E7D267AE24}" type="presParOf" srcId="{A008373E-CADA-46C4-A8D9-EF9E02079A9D}" destId="{0C86234F-1266-47FF-A673-62468A08B48F}" srcOrd="0" destOrd="0" presId="urn:microsoft.com/office/officeart/2018/2/layout/IconCircleList"/>
    <dgm:cxn modelId="{B49D0169-33DA-4346-8ADA-8997AE23CC6D}" type="presParOf" srcId="{A008373E-CADA-46C4-A8D9-EF9E02079A9D}" destId="{20984F43-79A8-40EC-8104-875F4E601ED5}" srcOrd="1" destOrd="0" presId="urn:microsoft.com/office/officeart/2018/2/layout/IconCircleList"/>
    <dgm:cxn modelId="{F25AC7B0-7E4F-4EDB-A3A7-83A0318E01A4}" type="presParOf" srcId="{A008373E-CADA-46C4-A8D9-EF9E02079A9D}" destId="{24052F12-126A-480F-AA19-491B155DBAE0}" srcOrd="2" destOrd="0" presId="urn:microsoft.com/office/officeart/2018/2/layout/IconCircleList"/>
    <dgm:cxn modelId="{C2BB939D-1218-4A50-8833-2F66FB091E40}" type="presParOf" srcId="{A008373E-CADA-46C4-A8D9-EF9E02079A9D}" destId="{B2E2D1E0-E889-422B-B84A-711781DB2159}" srcOrd="3" destOrd="0" presId="urn:microsoft.com/office/officeart/2018/2/layout/IconCircleList"/>
    <dgm:cxn modelId="{2805EBBA-BC0B-4000-B448-5D49356F5A33}" type="presParOf" srcId="{FA4ACE48-B7FF-4D09-A603-160B45ED0EFF}" destId="{C88594C0-2AE2-45A6-B7E2-DCC08F52BD62}" srcOrd="7" destOrd="0" presId="urn:microsoft.com/office/officeart/2018/2/layout/IconCircleList"/>
    <dgm:cxn modelId="{1C005772-A250-4D1E-A1CC-1FF38132308A}" type="presParOf" srcId="{FA4ACE48-B7FF-4D09-A603-160B45ED0EFF}" destId="{47F3CE58-0543-466D-9E12-4227E4E23C6B}" srcOrd="8" destOrd="0" presId="urn:microsoft.com/office/officeart/2018/2/layout/IconCircleList"/>
    <dgm:cxn modelId="{CF80CC3B-4F51-41E1-8E02-E682D5C9EEF9}" type="presParOf" srcId="{47F3CE58-0543-466D-9E12-4227E4E23C6B}" destId="{E04D139B-7D72-4FFC-A1DE-510F56D22FAB}" srcOrd="0" destOrd="0" presId="urn:microsoft.com/office/officeart/2018/2/layout/IconCircleList"/>
    <dgm:cxn modelId="{13595F40-E0B5-43AD-BDFE-AF427071F5DD}" type="presParOf" srcId="{47F3CE58-0543-466D-9E12-4227E4E23C6B}" destId="{6A72E1CD-FA43-4A84-8CE9-F4EB82719C0C}" srcOrd="1" destOrd="0" presId="urn:microsoft.com/office/officeart/2018/2/layout/IconCircleList"/>
    <dgm:cxn modelId="{5D00704F-9990-4EE3-B4D1-F44B67F1ADD9}" type="presParOf" srcId="{47F3CE58-0543-466D-9E12-4227E4E23C6B}" destId="{BD4A6B36-5C52-415E-810D-2E95B35E1392}" srcOrd="2" destOrd="0" presId="urn:microsoft.com/office/officeart/2018/2/layout/IconCircleList"/>
    <dgm:cxn modelId="{8CF76751-B704-446C-A751-0F2E6C497A77}" type="presParOf" srcId="{47F3CE58-0543-466D-9E12-4227E4E23C6B}" destId="{6CBCFD2F-CBCF-44FA-8579-1E831E90C14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A475C1-B82F-4972-9BDE-EBC759ABFAF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45DE6C9-242A-40BE-9D64-AA7B6A407359}">
      <dgm:prSet/>
      <dgm:spPr/>
      <dgm:t>
        <a:bodyPr/>
        <a:lstStyle/>
        <a:p>
          <a:r>
            <a:rPr lang="en-US" dirty="0">
              <a:solidFill>
                <a:schemeClr val="tx1">
                  <a:lumMod val="95000"/>
                  <a:lumOff val="5000"/>
                </a:schemeClr>
              </a:solidFill>
              <a:latin typeface="Arial Black" panose="020B0A04020102020204" pitchFamily="34" charset="0"/>
            </a:rPr>
            <a:t>ANTI-SEMITIC “TROLLS” ARE CREATING A </a:t>
          </a:r>
          <a:br>
            <a:rPr lang="en-US" dirty="0">
              <a:solidFill>
                <a:schemeClr val="tx1">
                  <a:lumMod val="95000"/>
                  <a:lumOff val="5000"/>
                </a:schemeClr>
              </a:solidFill>
              <a:latin typeface="Arial Black" panose="020B0A04020102020204" pitchFamily="34" charset="0"/>
            </a:rPr>
          </a:br>
          <a:r>
            <a:rPr lang="en-US" dirty="0">
              <a:solidFill>
                <a:schemeClr val="tx1">
                  <a:lumMod val="95000"/>
                  <a:lumOff val="5000"/>
                </a:schemeClr>
              </a:solidFill>
              <a:latin typeface="Arial Black" panose="020B0A04020102020204" pitchFamily="34" charset="0"/>
            </a:rPr>
            <a:t>“WEB HIT LIST” OF JEWS WHO ARE “BASE” ENEMIES</a:t>
          </a:r>
        </a:p>
      </dgm:t>
    </dgm:pt>
    <dgm:pt modelId="{3166F15A-7685-4356-A0B6-083102BE46F4}" type="parTrans" cxnId="{C8D032F4-2EBF-46B1-A186-2A389DFD92D1}">
      <dgm:prSet/>
      <dgm:spPr/>
      <dgm:t>
        <a:bodyPr/>
        <a:lstStyle/>
        <a:p>
          <a:endParaRPr lang="en-US"/>
        </a:p>
      </dgm:t>
    </dgm:pt>
    <dgm:pt modelId="{5317EFDA-62DB-47F4-B5AC-08B2388E1126}" type="sibTrans" cxnId="{C8D032F4-2EBF-46B1-A186-2A389DFD92D1}">
      <dgm:prSet/>
      <dgm:spPr/>
      <dgm:t>
        <a:bodyPr/>
        <a:lstStyle/>
        <a:p>
          <a:endParaRPr lang="en-US"/>
        </a:p>
      </dgm:t>
    </dgm:pt>
    <dgm:pt modelId="{B5776F85-D835-4CDE-9AA6-FC27297256DB}">
      <dgm:prSet/>
      <dgm:spPr/>
      <dgm:t>
        <a:bodyPr/>
        <a:lstStyle/>
        <a:p>
          <a:r>
            <a:rPr lang="en-US" dirty="0">
              <a:solidFill>
                <a:schemeClr val="tx1">
                  <a:lumMod val="95000"/>
                  <a:lumOff val="5000"/>
                </a:schemeClr>
              </a:solidFill>
              <a:latin typeface="Arial Black" panose="020B0A04020102020204" pitchFamily="34" charset="0"/>
            </a:rPr>
            <a:t>THE LIST IS ENCRYPTED ON TELEGRAM (ENCRYPTED MESSAGE EXCHANGE APP)</a:t>
          </a:r>
        </a:p>
      </dgm:t>
    </dgm:pt>
    <dgm:pt modelId="{7E8B0CF0-985B-4188-BB74-33916F4DF12C}" type="parTrans" cxnId="{3AC8DBFF-E362-43E1-9B9C-F4A9660E2D42}">
      <dgm:prSet/>
      <dgm:spPr/>
      <dgm:t>
        <a:bodyPr/>
        <a:lstStyle/>
        <a:p>
          <a:endParaRPr lang="en-US"/>
        </a:p>
      </dgm:t>
    </dgm:pt>
    <dgm:pt modelId="{71B971CE-5E96-4FA8-BE7C-27DF34063DCC}" type="sibTrans" cxnId="{3AC8DBFF-E362-43E1-9B9C-F4A9660E2D42}">
      <dgm:prSet/>
      <dgm:spPr/>
      <dgm:t>
        <a:bodyPr/>
        <a:lstStyle/>
        <a:p>
          <a:endParaRPr lang="en-US"/>
        </a:p>
      </dgm:t>
    </dgm:pt>
    <dgm:pt modelId="{A1BE7887-7C0C-4DAF-BA94-47FAEF182A9A}">
      <dgm:prSet/>
      <dgm:spPr/>
      <dgm:t>
        <a:bodyPr/>
        <a:lstStyle/>
        <a:p>
          <a:r>
            <a:rPr lang="en-US" dirty="0">
              <a:solidFill>
                <a:schemeClr val="tx1">
                  <a:lumMod val="95000"/>
                  <a:lumOff val="5000"/>
                </a:schemeClr>
              </a:solidFill>
              <a:latin typeface="Arial Black" panose="020B0A04020102020204" pitchFamily="34" charset="0"/>
            </a:rPr>
            <a:t>HAS 2,400 SUBSCRIBERS.</a:t>
          </a:r>
        </a:p>
      </dgm:t>
    </dgm:pt>
    <dgm:pt modelId="{C631448E-1F11-4C33-96D7-448FCE529B00}" type="parTrans" cxnId="{8240A11B-2E38-4FD5-9AA6-2FC111C9CC9F}">
      <dgm:prSet/>
      <dgm:spPr/>
      <dgm:t>
        <a:bodyPr/>
        <a:lstStyle/>
        <a:p>
          <a:endParaRPr lang="en-US"/>
        </a:p>
      </dgm:t>
    </dgm:pt>
    <dgm:pt modelId="{DD53D412-8D55-418D-A195-DB584398D4AF}" type="sibTrans" cxnId="{8240A11B-2E38-4FD5-9AA6-2FC111C9CC9F}">
      <dgm:prSet/>
      <dgm:spPr/>
      <dgm:t>
        <a:bodyPr/>
        <a:lstStyle/>
        <a:p>
          <a:endParaRPr lang="en-US"/>
        </a:p>
      </dgm:t>
    </dgm:pt>
    <dgm:pt modelId="{3F07ADC9-A323-4B05-9733-DC58DD85A5EF}">
      <dgm:prSet/>
      <dgm:spPr/>
      <dgm:t>
        <a:bodyPr/>
        <a:lstStyle/>
        <a:p>
          <a:r>
            <a:rPr lang="en-US" dirty="0">
              <a:solidFill>
                <a:schemeClr val="tx1">
                  <a:lumMod val="95000"/>
                  <a:lumOff val="5000"/>
                </a:schemeClr>
              </a:solidFill>
              <a:latin typeface="Arial Black" panose="020B0A04020102020204" pitchFamily="34" charset="0"/>
            </a:rPr>
            <a:t>CT SEN. BLUMENTAL ON TOP OF LIST</a:t>
          </a:r>
        </a:p>
      </dgm:t>
    </dgm:pt>
    <dgm:pt modelId="{0FB3CAB9-555F-4F56-8601-7C30AE6093A0}" type="parTrans" cxnId="{94016619-1AFC-4FE0-9A3A-BCFB6420034C}">
      <dgm:prSet/>
      <dgm:spPr/>
      <dgm:t>
        <a:bodyPr/>
        <a:lstStyle/>
        <a:p>
          <a:endParaRPr lang="en-US"/>
        </a:p>
      </dgm:t>
    </dgm:pt>
    <dgm:pt modelId="{3FC67BC1-F7B3-4C16-8573-070CBFF72858}" type="sibTrans" cxnId="{94016619-1AFC-4FE0-9A3A-BCFB6420034C}">
      <dgm:prSet/>
      <dgm:spPr/>
      <dgm:t>
        <a:bodyPr/>
        <a:lstStyle/>
        <a:p>
          <a:endParaRPr lang="en-US"/>
        </a:p>
      </dgm:t>
    </dgm:pt>
    <dgm:pt modelId="{7A689AC4-7E6E-4B79-99A6-7E543216379E}" type="pres">
      <dgm:prSet presAssocID="{6FA475C1-B82F-4972-9BDE-EBC759ABFAF8}" presName="root" presStyleCnt="0">
        <dgm:presLayoutVars>
          <dgm:dir/>
          <dgm:resizeHandles val="exact"/>
        </dgm:presLayoutVars>
      </dgm:prSet>
      <dgm:spPr/>
    </dgm:pt>
    <dgm:pt modelId="{5FFF649E-9F02-4389-9B5A-5AD2819EBBE5}" type="pres">
      <dgm:prSet presAssocID="{245DE6C9-242A-40BE-9D64-AA7B6A407359}" presName="compNode" presStyleCnt="0"/>
      <dgm:spPr/>
    </dgm:pt>
    <dgm:pt modelId="{53D779D0-9219-451C-827B-192C988F5139}" type="pres">
      <dgm:prSet presAssocID="{245DE6C9-242A-40BE-9D64-AA7B6A407359}" presName="bgRect" presStyleLbl="bgShp" presStyleIdx="0" presStyleCnt="4"/>
      <dgm:spPr/>
    </dgm:pt>
    <dgm:pt modelId="{4F2CD317-EC48-4C66-9D6E-00A2A5C14F6F}" type="pres">
      <dgm:prSet presAssocID="{245DE6C9-242A-40BE-9D64-AA7B6A40735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37BD2094-0F6F-412B-99A7-752E9F8204FC}" type="pres">
      <dgm:prSet presAssocID="{245DE6C9-242A-40BE-9D64-AA7B6A407359}" presName="spaceRect" presStyleCnt="0"/>
      <dgm:spPr/>
    </dgm:pt>
    <dgm:pt modelId="{2B7D1C53-DFAA-402C-9706-A29A4B5648CF}" type="pres">
      <dgm:prSet presAssocID="{245DE6C9-242A-40BE-9D64-AA7B6A407359}" presName="parTx" presStyleLbl="revTx" presStyleIdx="0" presStyleCnt="4">
        <dgm:presLayoutVars>
          <dgm:chMax val="0"/>
          <dgm:chPref val="0"/>
        </dgm:presLayoutVars>
      </dgm:prSet>
      <dgm:spPr/>
    </dgm:pt>
    <dgm:pt modelId="{609EEAD9-75E2-4F5D-AFBD-E0AADD700F00}" type="pres">
      <dgm:prSet presAssocID="{5317EFDA-62DB-47F4-B5AC-08B2388E1126}" presName="sibTrans" presStyleCnt="0"/>
      <dgm:spPr/>
    </dgm:pt>
    <dgm:pt modelId="{80B442D2-F1ED-47C4-AFC9-65C64EA40CC7}" type="pres">
      <dgm:prSet presAssocID="{B5776F85-D835-4CDE-9AA6-FC27297256DB}" presName="compNode" presStyleCnt="0"/>
      <dgm:spPr/>
    </dgm:pt>
    <dgm:pt modelId="{F0D72D36-D3ED-49CC-8279-B231FE880493}" type="pres">
      <dgm:prSet presAssocID="{B5776F85-D835-4CDE-9AA6-FC27297256DB}" presName="bgRect" presStyleLbl="bgShp" presStyleIdx="1" presStyleCnt="4"/>
      <dgm:spPr/>
    </dgm:pt>
    <dgm:pt modelId="{A6FBF05A-B4AA-498A-9B3C-E755EA421720}" type="pres">
      <dgm:prSet presAssocID="{B5776F85-D835-4CDE-9AA6-FC27297256D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ilbox"/>
        </a:ext>
      </dgm:extLst>
    </dgm:pt>
    <dgm:pt modelId="{D434EADC-03A2-45A1-A192-17F7525D726D}" type="pres">
      <dgm:prSet presAssocID="{B5776F85-D835-4CDE-9AA6-FC27297256DB}" presName="spaceRect" presStyleCnt="0"/>
      <dgm:spPr/>
    </dgm:pt>
    <dgm:pt modelId="{FC766314-C631-4344-BCD1-2C8EAF020206}" type="pres">
      <dgm:prSet presAssocID="{B5776F85-D835-4CDE-9AA6-FC27297256DB}" presName="parTx" presStyleLbl="revTx" presStyleIdx="1" presStyleCnt="4">
        <dgm:presLayoutVars>
          <dgm:chMax val="0"/>
          <dgm:chPref val="0"/>
        </dgm:presLayoutVars>
      </dgm:prSet>
      <dgm:spPr/>
    </dgm:pt>
    <dgm:pt modelId="{18A44ACE-9476-4D64-B5CA-3A882DF62809}" type="pres">
      <dgm:prSet presAssocID="{71B971CE-5E96-4FA8-BE7C-27DF34063DCC}" presName="sibTrans" presStyleCnt="0"/>
      <dgm:spPr/>
    </dgm:pt>
    <dgm:pt modelId="{6B363CED-1563-416E-A570-A786CB91EE50}" type="pres">
      <dgm:prSet presAssocID="{A1BE7887-7C0C-4DAF-BA94-47FAEF182A9A}" presName="compNode" presStyleCnt="0"/>
      <dgm:spPr/>
    </dgm:pt>
    <dgm:pt modelId="{31C0CB45-DC6E-436E-9B77-F45EA985693E}" type="pres">
      <dgm:prSet presAssocID="{A1BE7887-7C0C-4DAF-BA94-47FAEF182A9A}" presName="bgRect" presStyleLbl="bgShp" presStyleIdx="2" presStyleCnt="4"/>
      <dgm:spPr/>
    </dgm:pt>
    <dgm:pt modelId="{2FDCFFF5-F089-40D4-8971-6544FADCB3F4}" type="pres">
      <dgm:prSet presAssocID="{A1BE7887-7C0C-4DAF-BA94-47FAEF182A9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dvertising"/>
        </a:ext>
      </dgm:extLst>
    </dgm:pt>
    <dgm:pt modelId="{EADCF9FC-1FC5-4B1C-9EB1-945D722AC6D6}" type="pres">
      <dgm:prSet presAssocID="{A1BE7887-7C0C-4DAF-BA94-47FAEF182A9A}" presName="spaceRect" presStyleCnt="0"/>
      <dgm:spPr/>
    </dgm:pt>
    <dgm:pt modelId="{09BAF8E1-4FB2-4049-A944-A0EE3315BEA5}" type="pres">
      <dgm:prSet presAssocID="{A1BE7887-7C0C-4DAF-BA94-47FAEF182A9A}" presName="parTx" presStyleLbl="revTx" presStyleIdx="2" presStyleCnt="4">
        <dgm:presLayoutVars>
          <dgm:chMax val="0"/>
          <dgm:chPref val="0"/>
        </dgm:presLayoutVars>
      </dgm:prSet>
      <dgm:spPr/>
    </dgm:pt>
    <dgm:pt modelId="{21CD1576-8C74-4F6E-83A0-C85B559DEF3C}" type="pres">
      <dgm:prSet presAssocID="{DD53D412-8D55-418D-A195-DB584398D4AF}" presName="sibTrans" presStyleCnt="0"/>
      <dgm:spPr/>
    </dgm:pt>
    <dgm:pt modelId="{F8E203ED-A44C-4734-9E14-BD76E576B9FF}" type="pres">
      <dgm:prSet presAssocID="{3F07ADC9-A323-4B05-9733-DC58DD85A5EF}" presName="compNode" presStyleCnt="0"/>
      <dgm:spPr/>
    </dgm:pt>
    <dgm:pt modelId="{DCDC4F6A-B988-464B-87B8-75FE443F1301}" type="pres">
      <dgm:prSet presAssocID="{3F07ADC9-A323-4B05-9733-DC58DD85A5EF}" presName="bgRect" presStyleLbl="bgShp" presStyleIdx="3" presStyleCnt="4"/>
      <dgm:spPr/>
    </dgm:pt>
    <dgm:pt modelId="{DB2BC5F6-4590-4019-A010-9798F36B2FB7}" type="pres">
      <dgm:prSet presAssocID="{3F07ADC9-A323-4B05-9733-DC58DD85A5E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92BFE5B3-545A-4AE7-BA32-78F4F5621ADC}" type="pres">
      <dgm:prSet presAssocID="{3F07ADC9-A323-4B05-9733-DC58DD85A5EF}" presName="spaceRect" presStyleCnt="0"/>
      <dgm:spPr/>
    </dgm:pt>
    <dgm:pt modelId="{23A04E67-874B-41C1-A2B9-DC899D183A3E}" type="pres">
      <dgm:prSet presAssocID="{3F07ADC9-A323-4B05-9733-DC58DD85A5EF}" presName="parTx" presStyleLbl="revTx" presStyleIdx="3" presStyleCnt="4" custScaleX="97389">
        <dgm:presLayoutVars>
          <dgm:chMax val="0"/>
          <dgm:chPref val="0"/>
        </dgm:presLayoutVars>
      </dgm:prSet>
      <dgm:spPr/>
    </dgm:pt>
  </dgm:ptLst>
  <dgm:cxnLst>
    <dgm:cxn modelId="{94016619-1AFC-4FE0-9A3A-BCFB6420034C}" srcId="{6FA475C1-B82F-4972-9BDE-EBC759ABFAF8}" destId="{3F07ADC9-A323-4B05-9733-DC58DD85A5EF}" srcOrd="3" destOrd="0" parTransId="{0FB3CAB9-555F-4F56-8601-7C30AE6093A0}" sibTransId="{3FC67BC1-F7B3-4C16-8573-070CBFF72858}"/>
    <dgm:cxn modelId="{8240A11B-2E38-4FD5-9AA6-2FC111C9CC9F}" srcId="{6FA475C1-B82F-4972-9BDE-EBC759ABFAF8}" destId="{A1BE7887-7C0C-4DAF-BA94-47FAEF182A9A}" srcOrd="2" destOrd="0" parTransId="{C631448E-1F11-4C33-96D7-448FCE529B00}" sibTransId="{DD53D412-8D55-418D-A195-DB584398D4AF}"/>
    <dgm:cxn modelId="{A38AFE2E-5A56-4654-AF0D-274538D65915}" type="presOf" srcId="{B5776F85-D835-4CDE-9AA6-FC27297256DB}" destId="{FC766314-C631-4344-BCD1-2C8EAF020206}" srcOrd="0" destOrd="0" presId="urn:microsoft.com/office/officeart/2018/2/layout/IconVerticalSolidList"/>
    <dgm:cxn modelId="{35C68863-2CB4-4521-984B-4523FD74E036}" type="presOf" srcId="{A1BE7887-7C0C-4DAF-BA94-47FAEF182A9A}" destId="{09BAF8E1-4FB2-4049-A944-A0EE3315BEA5}" srcOrd="0" destOrd="0" presId="urn:microsoft.com/office/officeart/2018/2/layout/IconVerticalSolidList"/>
    <dgm:cxn modelId="{2A41BA4B-6E30-4E41-84EE-0E204F276F37}" type="presOf" srcId="{245DE6C9-242A-40BE-9D64-AA7B6A407359}" destId="{2B7D1C53-DFAA-402C-9706-A29A4B5648CF}" srcOrd="0" destOrd="0" presId="urn:microsoft.com/office/officeart/2018/2/layout/IconVerticalSolidList"/>
    <dgm:cxn modelId="{554457C1-B9EE-4178-ACE2-A35BDB51DC37}" type="presOf" srcId="{6FA475C1-B82F-4972-9BDE-EBC759ABFAF8}" destId="{7A689AC4-7E6E-4B79-99A6-7E543216379E}" srcOrd="0" destOrd="0" presId="urn:microsoft.com/office/officeart/2018/2/layout/IconVerticalSolidList"/>
    <dgm:cxn modelId="{63B798C7-74B2-48BD-8459-EA27844CC945}" type="presOf" srcId="{3F07ADC9-A323-4B05-9733-DC58DD85A5EF}" destId="{23A04E67-874B-41C1-A2B9-DC899D183A3E}" srcOrd="0" destOrd="0" presId="urn:microsoft.com/office/officeart/2018/2/layout/IconVerticalSolidList"/>
    <dgm:cxn modelId="{C8D032F4-2EBF-46B1-A186-2A389DFD92D1}" srcId="{6FA475C1-B82F-4972-9BDE-EBC759ABFAF8}" destId="{245DE6C9-242A-40BE-9D64-AA7B6A407359}" srcOrd="0" destOrd="0" parTransId="{3166F15A-7685-4356-A0B6-083102BE46F4}" sibTransId="{5317EFDA-62DB-47F4-B5AC-08B2388E1126}"/>
    <dgm:cxn modelId="{3AC8DBFF-E362-43E1-9B9C-F4A9660E2D42}" srcId="{6FA475C1-B82F-4972-9BDE-EBC759ABFAF8}" destId="{B5776F85-D835-4CDE-9AA6-FC27297256DB}" srcOrd="1" destOrd="0" parTransId="{7E8B0CF0-985B-4188-BB74-33916F4DF12C}" sibTransId="{71B971CE-5E96-4FA8-BE7C-27DF34063DCC}"/>
    <dgm:cxn modelId="{D2B7830F-D773-4B5B-A2C9-7F4D14B8AF41}" type="presParOf" srcId="{7A689AC4-7E6E-4B79-99A6-7E543216379E}" destId="{5FFF649E-9F02-4389-9B5A-5AD2819EBBE5}" srcOrd="0" destOrd="0" presId="urn:microsoft.com/office/officeart/2018/2/layout/IconVerticalSolidList"/>
    <dgm:cxn modelId="{A9646015-33C9-4D55-AFFF-E2245E92123B}" type="presParOf" srcId="{5FFF649E-9F02-4389-9B5A-5AD2819EBBE5}" destId="{53D779D0-9219-451C-827B-192C988F5139}" srcOrd="0" destOrd="0" presId="urn:microsoft.com/office/officeart/2018/2/layout/IconVerticalSolidList"/>
    <dgm:cxn modelId="{B56020C7-F6C5-4297-9D4C-12D24B559D4F}" type="presParOf" srcId="{5FFF649E-9F02-4389-9B5A-5AD2819EBBE5}" destId="{4F2CD317-EC48-4C66-9D6E-00A2A5C14F6F}" srcOrd="1" destOrd="0" presId="urn:microsoft.com/office/officeart/2018/2/layout/IconVerticalSolidList"/>
    <dgm:cxn modelId="{BC5809ED-7189-4B8B-B9D1-95C82C7B4E9A}" type="presParOf" srcId="{5FFF649E-9F02-4389-9B5A-5AD2819EBBE5}" destId="{37BD2094-0F6F-412B-99A7-752E9F8204FC}" srcOrd="2" destOrd="0" presId="urn:microsoft.com/office/officeart/2018/2/layout/IconVerticalSolidList"/>
    <dgm:cxn modelId="{5EAEDF87-6493-40F7-BBD9-DD11B50F5431}" type="presParOf" srcId="{5FFF649E-9F02-4389-9B5A-5AD2819EBBE5}" destId="{2B7D1C53-DFAA-402C-9706-A29A4B5648CF}" srcOrd="3" destOrd="0" presId="urn:microsoft.com/office/officeart/2018/2/layout/IconVerticalSolidList"/>
    <dgm:cxn modelId="{2CF408B6-9AF1-4EA5-BDE4-B12D8FA6E533}" type="presParOf" srcId="{7A689AC4-7E6E-4B79-99A6-7E543216379E}" destId="{609EEAD9-75E2-4F5D-AFBD-E0AADD700F00}" srcOrd="1" destOrd="0" presId="urn:microsoft.com/office/officeart/2018/2/layout/IconVerticalSolidList"/>
    <dgm:cxn modelId="{D0C78C55-7FAD-45E6-AACD-23FEF945FDCC}" type="presParOf" srcId="{7A689AC4-7E6E-4B79-99A6-7E543216379E}" destId="{80B442D2-F1ED-47C4-AFC9-65C64EA40CC7}" srcOrd="2" destOrd="0" presId="urn:microsoft.com/office/officeart/2018/2/layout/IconVerticalSolidList"/>
    <dgm:cxn modelId="{7BBE59A5-C9F6-48F4-B6A9-F3317254869B}" type="presParOf" srcId="{80B442D2-F1ED-47C4-AFC9-65C64EA40CC7}" destId="{F0D72D36-D3ED-49CC-8279-B231FE880493}" srcOrd="0" destOrd="0" presId="urn:microsoft.com/office/officeart/2018/2/layout/IconVerticalSolidList"/>
    <dgm:cxn modelId="{633C9B17-4FFB-4E9B-A6E6-91546D5BA784}" type="presParOf" srcId="{80B442D2-F1ED-47C4-AFC9-65C64EA40CC7}" destId="{A6FBF05A-B4AA-498A-9B3C-E755EA421720}" srcOrd="1" destOrd="0" presId="urn:microsoft.com/office/officeart/2018/2/layout/IconVerticalSolidList"/>
    <dgm:cxn modelId="{92542405-EC37-47E4-8DEC-0A19FA7DC7EE}" type="presParOf" srcId="{80B442D2-F1ED-47C4-AFC9-65C64EA40CC7}" destId="{D434EADC-03A2-45A1-A192-17F7525D726D}" srcOrd="2" destOrd="0" presId="urn:microsoft.com/office/officeart/2018/2/layout/IconVerticalSolidList"/>
    <dgm:cxn modelId="{3F062D06-EE99-4C06-BE47-9AEE0072CBAC}" type="presParOf" srcId="{80B442D2-F1ED-47C4-AFC9-65C64EA40CC7}" destId="{FC766314-C631-4344-BCD1-2C8EAF020206}" srcOrd="3" destOrd="0" presId="urn:microsoft.com/office/officeart/2018/2/layout/IconVerticalSolidList"/>
    <dgm:cxn modelId="{34E4E234-C713-4F46-ACD7-33B651512CB1}" type="presParOf" srcId="{7A689AC4-7E6E-4B79-99A6-7E543216379E}" destId="{18A44ACE-9476-4D64-B5CA-3A882DF62809}" srcOrd="3" destOrd="0" presId="urn:microsoft.com/office/officeart/2018/2/layout/IconVerticalSolidList"/>
    <dgm:cxn modelId="{09B2DC5E-BECA-43BD-B73E-B178E7ED6314}" type="presParOf" srcId="{7A689AC4-7E6E-4B79-99A6-7E543216379E}" destId="{6B363CED-1563-416E-A570-A786CB91EE50}" srcOrd="4" destOrd="0" presId="urn:microsoft.com/office/officeart/2018/2/layout/IconVerticalSolidList"/>
    <dgm:cxn modelId="{B86714F2-2348-4C22-97BF-BE1FB961036E}" type="presParOf" srcId="{6B363CED-1563-416E-A570-A786CB91EE50}" destId="{31C0CB45-DC6E-436E-9B77-F45EA985693E}" srcOrd="0" destOrd="0" presId="urn:microsoft.com/office/officeart/2018/2/layout/IconVerticalSolidList"/>
    <dgm:cxn modelId="{AC4538E4-366B-4A3A-B09C-8D6ACBFA5567}" type="presParOf" srcId="{6B363CED-1563-416E-A570-A786CB91EE50}" destId="{2FDCFFF5-F089-40D4-8971-6544FADCB3F4}" srcOrd="1" destOrd="0" presId="urn:microsoft.com/office/officeart/2018/2/layout/IconVerticalSolidList"/>
    <dgm:cxn modelId="{1FB8ACC1-EFB4-4E4E-B1AD-462C37C2A97E}" type="presParOf" srcId="{6B363CED-1563-416E-A570-A786CB91EE50}" destId="{EADCF9FC-1FC5-4B1C-9EB1-945D722AC6D6}" srcOrd="2" destOrd="0" presId="urn:microsoft.com/office/officeart/2018/2/layout/IconVerticalSolidList"/>
    <dgm:cxn modelId="{3A3C885A-AF77-439C-B334-9B387D5E2E2C}" type="presParOf" srcId="{6B363CED-1563-416E-A570-A786CB91EE50}" destId="{09BAF8E1-4FB2-4049-A944-A0EE3315BEA5}" srcOrd="3" destOrd="0" presId="urn:microsoft.com/office/officeart/2018/2/layout/IconVerticalSolidList"/>
    <dgm:cxn modelId="{42516657-8B92-4770-8F63-F6215AF230CB}" type="presParOf" srcId="{7A689AC4-7E6E-4B79-99A6-7E543216379E}" destId="{21CD1576-8C74-4F6E-83A0-C85B559DEF3C}" srcOrd="5" destOrd="0" presId="urn:microsoft.com/office/officeart/2018/2/layout/IconVerticalSolidList"/>
    <dgm:cxn modelId="{E2B6B871-9D31-44F5-B79D-30FA68D3242C}" type="presParOf" srcId="{7A689AC4-7E6E-4B79-99A6-7E543216379E}" destId="{F8E203ED-A44C-4734-9E14-BD76E576B9FF}" srcOrd="6" destOrd="0" presId="urn:microsoft.com/office/officeart/2018/2/layout/IconVerticalSolidList"/>
    <dgm:cxn modelId="{24ADD0C6-9AC7-4DCD-8C13-4FB64FD48643}" type="presParOf" srcId="{F8E203ED-A44C-4734-9E14-BD76E576B9FF}" destId="{DCDC4F6A-B988-464B-87B8-75FE443F1301}" srcOrd="0" destOrd="0" presId="urn:microsoft.com/office/officeart/2018/2/layout/IconVerticalSolidList"/>
    <dgm:cxn modelId="{D860A7E3-587F-4C01-8871-9D2082AC8B87}" type="presParOf" srcId="{F8E203ED-A44C-4734-9E14-BD76E576B9FF}" destId="{DB2BC5F6-4590-4019-A010-9798F36B2FB7}" srcOrd="1" destOrd="0" presId="urn:microsoft.com/office/officeart/2018/2/layout/IconVerticalSolidList"/>
    <dgm:cxn modelId="{80B03479-3E21-4D77-AF29-93C38A2A0B2F}" type="presParOf" srcId="{F8E203ED-A44C-4734-9E14-BD76E576B9FF}" destId="{92BFE5B3-545A-4AE7-BA32-78F4F5621ADC}" srcOrd="2" destOrd="0" presId="urn:microsoft.com/office/officeart/2018/2/layout/IconVerticalSolidList"/>
    <dgm:cxn modelId="{CC88B746-1EFD-41DF-B1F5-7E1FD2F1B6FD}" type="presParOf" srcId="{F8E203ED-A44C-4734-9E14-BD76E576B9FF}" destId="{23A04E67-874B-41C1-A2B9-DC899D183A3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510245-708F-42AD-AE04-10951D4C589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E30650E-44D7-4BDE-A1B3-F0DB370C79B7}">
      <dgm:prSet/>
      <dgm:spPr/>
      <dgm:t>
        <a:bodyPr/>
        <a:lstStyle/>
        <a:p>
          <a:r>
            <a:rPr lang="en-US" dirty="0">
              <a:solidFill>
                <a:schemeClr val="tx1">
                  <a:lumMod val="95000"/>
                  <a:lumOff val="5000"/>
                </a:schemeClr>
              </a:solidFill>
              <a:latin typeface="Arial Black" panose="020B0A04020102020204" pitchFamily="34" charset="0"/>
            </a:rPr>
            <a:t>GEN-Z MEME WEB SITE USED BY “THE BASE”</a:t>
          </a:r>
        </a:p>
      </dgm:t>
    </dgm:pt>
    <dgm:pt modelId="{3FC0FFD8-3E60-4330-8A7A-112CEC268F67}" type="parTrans" cxnId="{A1780469-9AF2-490B-A979-4B0B35416FF5}">
      <dgm:prSet/>
      <dgm:spPr/>
      <dgm:t>
        <a:bodyPr/>
        <a:lstStyle/>
        <a:p>
          <a:endParaRPr lang="en-US"/>
        </a:p>
      </dgm:t>
    </dgm:pt>
    <dgm:pt modelId="{518B81C0-74DB-4FFC-BA00-DF75D86F268D}" type="sibTrans" cxnId="{A1780469-9AF2-490B-A979-4B0B35416FF5}">
      <dgm:prSet/>
      <dgm:spPr/>
      <dgm:t>
        <a:bodyPr/>
        <a:lstStyle/>
        <a:p>
          <a:endParaRPr lang="en-US"/>
        </a:p>
      </dgm:t>
    </dgm:pt>
    <dgm:pt modelId="{20AA9882-8788-4383-B010-592B22230B44}">
      <dgm:prSet/>
      <dgm:spPr/>
      <dgm:t>
        <a:bodyPr/>
        <a:lstStyle/>
        <a:p>
          <a:r>
            <a:rPr lang="en-US" dirty="0">
              <a:solidFill>
                <a:schemeClr val="tx1">
                  <a:lumMod val="95000"/>
                  <a:lumOff val="5000"/>
                </a:schemeClr>
              </a:solidFill>
              <a:latin typeface="Arial Black" panose="020B0A04020102020204" pitchFamily="34" charset="0"/>
            </a:rPr>
            <a:t>IFUNNY NOW HAS A PROPAGANDA VIDEO SHOWING THE BASE TRAINING IN US</a:t>
          </a:r>
        </a:p>
      </dgm:t>
    </dgm:pt>
    <dgm:pt modelId="{C33A9FF6-B8F2-4A0B-BC10-B22D486A1392}" type="parTrans" cxnId="{AB7D3308-5A23-4BBF-8ECD-9C2EDF853446}">
      <dgm:prSet/>
      <dgm:spPr/>
      <dgm:t>
        <a:bodyPr/>
        <a:lstStyle/>
        <a:p>
          <a:endParaRPr lang="en-US"/>
        </a:p>
      </dgm:t>
    </dgm:pt>
    <dgm:pt modelId="{F542D478-DE4B-4C5C-B5BD-1C4A122234B9}" type="sibTrans" cxnId="{AB7D3308-5A23-4BBF-8ECD-9C2EDF853446}">
      <dgm:prSet/>
      <dgm:spPr/>
      <dgm:t>
        <a:bodyPr/>
        <a:lstStyle/>
        <a:p>
          <a:endParaRPr lang="en-US"/>
        </a:p>
      </dgm:t>
    </dgm:pt>
    <dgm:pt modelId="{32D16AE9-567B-47E6-96E3-1E40BC30B607}">
      <dgm:prSet/>
      <dgm:spPr/>
      <dgm:t>
        <a:bodyPr/>
        <a:lstStyle/>
        <a:p>
          <a:r>
            <a:rPr lang="en-US" dirty="0">
              <a:latin typeface="Arial Black" panose="020B0A04020102020204" pitchFamily="34" charset="0"/>
            </a:rPr>
            <a:t>VIDEO GAMING </a:t>
          </a:r>
        </a:p>
      </dgm:t>
    </dgm:pt>
    <dgm:pt modelId="{629F4C9A-4F07-4405-A5CD-B0C1DB25ACCF}" type="parTrans" cxnId="{85E72FA4-8FD0-4863-81AC-D19D10E8E768}">
      <dgm:prSet/>
      <dgm:spPr/>
      <dgm:t>
        <a:bodyPr/>
        <a:lstStyle/>
        <a:p>
          <a:endParaRPr lang="en-US"/>
        </a:p>
      </dgm:t>
    </dgm:pt>
    <dgm:pt modelId="{95443F45-1300-4499-9465-BF14DE8DEF3E}" type="sibTrans" cxnId="{85E72FA4-8FD0-4863-81AC-D19D10E8E768}">
      <dgm:prSet/>
      <dgm:spPr/>
      <dgm:t>
        <a:bodyPr/>
        <a:lstStyle/>
        <a:p>
          <a:endParaRPr lang="en-US"/>
        </a:p>
      </dgm:t>
    </dgm:pt>
    <dgm:pt modelId="{BBD35B14-FEDB-44FF-BD71-CC9A1B72544E}">
      <dgm:prSet/>
      <dgm:spPr/>
      <dgm:t>
        <a:bodyPr/>
        <a:lstStyle/>
        <a:p>
          <a:r>
            <a:rPr lang="en-US" dirty="0">
              <a:latin typeface="Arial Black" panose="020B0A04020102020204" pitchFamily="34" charset="0"/>
            </a:rPr>
            <a:t>SALE OF ILLICIT DRUGS &amp; STEROIDS TO FUND NEO-NAZI OPERATIONS</a:t>
          </a:r>
        </a:p>
      </dgm:t>
    </dgm:pt>
    <dgm:pt modelId="{CAF811E3-C69E-4FBB-A9CD-8C8E711D5943}" type="parTrans" cxnId="{69121B30-8285-4171-BAC6-10DB8C7F816B}">
      <dgm:prSet/>
      <dgm:spPr/>
      <dgm:t>
        <a:bodyPr/>
        <a:lstStyle/>
        <a:p>
          <a:endParaRPr lang="en-US"/>
        </a:p>
      </dgm:t>
    </dgm:pt>
    <dgm:pt modelId="{D264F6EE-2192-4F68-9736-9C3E19779065}" type="sibTrans" cxnId="{69121B30-8285-4171-BAC6-10DB8C7F816B}">
      <dgm:prSet/>
      <dgm:spPr/>
      <dgm:t>
        <a:bodyPr/>
        <a:lstStyle/>
        <a:p>
          <a:endParaRPr lang="en-US"/>
        </a:p>
      </dgm:t>
    </dgm:pt>
    <dgm:pt modelId="{82D0BDC4-2603-4FA3-B398-FEF6409DAD3B}" type="pres">
      <dgm:prSet presAssocID="{93510245-708F-42AD-AE04-10951D4C5898}" presName="root" presStyleCnt="0">
        <dgm:presLayoutVars>
          <dgm:dir/>
          <dgm:resizeHandles val="exact"/>
        </dgm:presLayoutVars>
      </dgm:prSet>
      <dgm:spPr/>
    </dgm:pt>
    <dgm:pt modelId="{4CFEB27F-516D-4087-A7C8-94F8B2D21ED6}" type="pres">
      <dgm:prSet presAssocID="{3E30650E-44D7-4BDE-A1B3-F0DB370C79B7}" presName="compNode" presStyleCnt="0"/>
      <dgm:spPr/>
    </dgm:pt>
    <dgm:pt modelId="{B1796983-7089-4210-81BA-0C1101B2E50D}" type="pres">
      <dgm:prSet presAssocID="{3E30650E-44D7-4BDE-A1B3-F0DB370C79B7}" presName="bgRect" presStyleLbl="bgShp" presStyleIdx="0" presStyleCnt="4" custLinFactNeighborX="59" custLinFactNeighborY="-197"/>
      <dgm:spPr/>
    </dgm:pt>
    <dgm:pt modelId="{376E13C1-5528-4CB4-A638-FA008623D8AD}" type="pres">
      <dgm:prSet presAssocID="{3E30650E-44D7-4BDE-A1B3-F0DB370C79B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grammer"/>
        </a:ext>
      </dgm:extLst>
    </dgm:pt>
    <dgm:pt modelId="{07FA58F3-B828-4AE8-8A37-3BE4A16BAF3F}" type="pres">
      <dgm:prSet presAssocID="{3E30650E-44D7-4BDE-A1B3-F0DB370C79B7}" presName="spaceRect" presStyleCnt="0"/>
      <dgm:spPr/>
    </dgm:pt>
    <dgm:pt modelId="{28FD32D3-1C94-43AF-BEA1-6464BF1A6888}" type="pres">
      <dgm:prSet presAssocID="{3E30650E-44D7-4BDE-A1B3-F0DB370C79B7}" presName="parTx" presStyleLbl="revTx" presStyleIdx="0" presStyleCnt="4">
        <dgm:presLayoutVars>
          <dgm:chMax val="0"/>
          <dgm:chPref val="0"/>
        </dgm:presLayoutVars>
      </dgm:prSet>
      <dgm:spPr/>
    </dgm:pt>
    <dgm:pt modelId="{44565086-9577-4031-8EE0-1A2986BB30AF}" type="pres">
      <dgm:prSet presAssocID="{518B81C0-74DB-4FFC-BA00-DF75D86F268D}" presName="sibTrans" presStyleCnt="0"/>
      <dgm:spPr/>
    </dgm:pt>
    <dgm:pt modelId="{6E41DA0C-7F80-409A-B0A2-FDBBA1857D13}" type="pres">
      <dgm:prSet presAssocID="{20AA9882-8788-4383-B010-592B22230B44}" presName="compNode" presStyleCnt="0"/>
      <dgm:spPr/>
    </dgm:pt>
    <dgm:pt modelId="{D52BDF6B-FCC4-4A9E-AD00-09426C34E838}" type="pres">
      <dgm:prSet presAssocID="{20AA9882-8788-4383-B010-592B22230B44}" presName="bgRect" presStyleLbl="bgShp" presStyleIdx="1" presStyleCnt="4"/>
      <dgm:spPr/>
    </dgm:pt>
    <dgm:pt modelId="{DB7FD17C-2F6A-4B74-A7E0-58CABB4F0298}" type="pres">
      <dgm:prSet presAssocID="{20AA9882-8788-4383-B010-592B22230B4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ideo camera"/>
        </a:ext>
      </dgm:extLst>
    </dgm:pt>
    <dgm:pt modelId="{9D18A6AD-31A4-4A16-9D80-4853D8F57428}" type="pres">
      <dgm:prSet presAssocID="{20AA9882-8788-4383-B010-592B22230B44}" presName="spaceRect" presStyleCnt="0"/>
      <dgm:spPr/>
    </dgm:pt>
    <dgm:pt modelId="{CF843FB8-1E53-4D9E-A132-5430E3D62D8B}" type="pres">
      <dgm:prSet presAssocID="{20AA9882-8788-4383-B010-592B22230B44}" presName="parTx" presStyleLbl="revTx" presStyleIdx="1" presStyleCnt="4">
        <dgm:presLayoutVars>
          <dgm:chMax val="0"/>
          <dgm:chPref val="0"/>
        </dgm:presLayoutVars>
      </dgm:prSet>
      <dgm:spPr/>
    </dgm:pt>
    <dgm:pt modelId="{C63EB280-9800-4C03-901F-B341B2B54DCE}" type="pres">
      <dgm:prSet presAssocID="{F542D478-DE4B-4C5C-B5BD-1C4A122234B9}" presName="sibTrans" presStyleCnt="0"/>
      <dgm:spPr/>
    </dgm:pt>
    <dgm:pt modelId="{C05DB654-A3D9-4564-B153-D49F96F5C63A}" type="pres">
      <dgm:prSet presAssocID="{32D16AE9-567B-47E6-96E3-1E40BC30B607}" presName="compNode" presStyleCnt="0"/>
      <dgm:spPr/>
    </dgm:pt>
    <dgm:pt modelId="{61ADD6FF-6E28-4008-A8B0-8850D5DB8BE8}" type="pres">
      <dgm:prSet presAssocID="{32D16AE9-567B-47E6-96E3-1E40BC30B607}" presName="bgRect" presStyleLbl="bgShp" presStyleIdx="2" presStyleCnt="4"/>
      <dgm:spPr/>
    </dgm:pt>
    <dgm:pt modelId="{FD856D3B-D292-41C1-9148-0B1ABCA67747}" type="pres">
      <dgm:prSet presAssocID="{32D16AE9-567B-47E6-96E3-1E40BC30B60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me controller"/>
        </a:ext>
      </dgm:extLst>
    </dgm:pt>
    <dgm:pt modelId="{A17783ED-9E8C-45D3-8D0E-EB5E83F28864}" type="pres">
      <dgm:prSet presAssocID="{32D16AE9-567B-47E6-96E3-1E40BC30B607}" presName="spaceRect" presStyleCnt="0"/>
      <dgm:spPr/>
    </dgm:pt>
    <dgm:pt modelId="{3E61F0C0-AC05-4A75-8C67-CA3721A43859}" type="pres">
      <dgm:prSet presAssocID="{32D16AE9-567B-47E6-96E3-1E40BC30B607}" presName="parTx" presStyleLbl="revTx" presStyleIdx="2" presStyleCnt="4">
        <dgm:presLayoutVars>
          <dgm:chMax val="0"/>
          <dgm:chPref val="0"/>
        </dgm:presLayoutVars>
      </dgm:prSet>
      <dgm:spPr/>
    </dgm:pt>
    <dgm:pt modelId="{83D02361-D6DD-427A-BA7E-F8F86EFEAB80}" type="pres">
      <dgm:prSet presAssocID="{95443F45-1300-4499-9465-BF14DE8DEF3E}" presName="sibTrans" presStyleCnt="0"/>
      <dgm:spPr/>
    </dgm:pt>
    <dgm:pt modelId="{E7494F77-4CF1-4C6A-89FA-D3BD2C985A31}" type="pres">
      <dgm:prSet presAssocID="{BBD35B14-FEDB-44FF-BD71-CC9A1B72544E}" presName="compNode" presStyleCnt="0"/>
      <dgm:spPr/>
    </dgm:pt>
    <dgm:pt modelId="{CCB90525-399E-4A30-9645-DE6C64F407F7}" type="pres">
      <dgm:prSet presAssocID="{BBD35B14-FEDB-44FF-BD71-CC9A1B72544E}" presName="bgRect" presStyleLbl="bgShp" presStyleIdx="3" presStyleCnt="4"/>
      <dgm:spPr/>
    </dgm:pt>
    <dgm:pt modelId="{B0CE1F64-41CC-4D0B-BF83-D8E39637F3E8}" type="pres">
      <dgm:prSet presAssocID="{BBD35B14-FEDB-44FF-BD71-CC9A1B72544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ine"/>
        </a:ext>
      </dgm:extLst>
    </dgm:pt>
    <dgm:pt modelId="{A6977B9D-B714-4182-B049-5D1723455621}" type="pres">
      <dgm:prSet presAssocID="{BBD35B14-FEDB-44FF-BD71-CC9A1B72544E}" presName="spaceRect" presStyleCnt="0"/>
      <dgm:spPr/>
    </dgm:pt>
    <dgm:pt modelId="{F8C6C7D4-E5A6-4079-B4B5-D70098020876}" type="pres">
      <dgm:prSet presAssocID="{BBD35B14-FEDB-44FF-BD71-CC9A1B72544E}" presName="parTx" presStyleLbl="revTx" presStyleIdx="3" presStyleCnt="4">
        <dgm:presLayoutVars>
          <dgm:chMax val="0"/>
          <dgm:chPref val="0"/>
        </dgm:presLayoutVars>
      </dgm:prSet>
      <dgm:spPr/>
    </dgm:pt>
  </dgm:ptLst>
  <dgm:cxnLst>
    <dgm:cxn modelId="{AB7D3308-5A23-4BBF-8ECD-9C2EDF853446}" srcId="{93510245-708F-42AD-AE04-10951D4C5898}" destId="{20AA9882-8788-4383-B010-592B22230B44}" srcOrd="1" destOrd="0" parTransId="{C33A9FF6-B8F2-4A0B-BC10-B22D486A1392}" sibTransId="{F542D478-DE4B-4C5C-B5BD-1C4A122234B9}"/>
    <dgm:cxn modelId="{B0BBF30A-4106-4494-8CAF-FEDF284E8D90}" type="presOf" srcId="{93510245-708F-42AD-AE04-10951D4C5898}" destId="{82D0BDC4-2603-4FA3-B398-FEF6409DAD3B}" srcOrd="0" destOrd="0" presId="urn:microsoft.com/office/officeart/2018/2/layout/IconVerticalSolidList"/>
    <dgm:cxn modelId="{69121B30-8285-4171-BAC6-10DB8C7F816B}" srcId="{93510245-708F-42AD-AE04-10951D4C5898}" destId="{BBD35B14-FEDB-44FF-BD71-CC9A1B72544E}" srcOrd="3" destOrd="0" parTransId="{CAF811E3-C69E-4FBB-A9CD-8C8E711D5943}" sibTransId="{D264F6EE-2192-4F68-9736-9C3E19779065}"/>
    <dgm:cxn modelId="{BB382944-E01E-40DC-907F-1F0D47E9EAD6}" type="presOf" srcId="{BBD35B14-FEDB-44FF-BD71-CC9A1B72544E}" destId="{F8C6C7D4-E5A6-4079-B4B5-D70098020876}" srcOrd="0" destOrd="0" presId="urn:microsoft.com/office/officeart/2018/2/layout/IconVerticalSolidList"/>
    <dgm:cxn modelId="{ADF01567-3DDE-4C2C-83B7-8B5FD4891151}" type="presOf" srcId="{3E30650E-44D7-4BDE-A1B3-F0DB370C79B7}" destId="{28FD32D3-1C94-43AF-BEA1-6464BF1A6888}" srcOrd="0" destOrd="0" presId="urn:microsoft.com/office/officeart/2018/2/layout/IconVerticalSolidList"/>
    <dgm:cxn modelId="{A1780469-9AF2-490B-A979-4B0B35416FF5}" srcId="{93510245-708F-42AD-AE04-10951D4C5898}" destId="{3E30650E-44D7-4BDE-A1B3-F0DB370C79B7}" srcOrd="0" destOrd="0" parTransId="{3FC0FFD8-3E60-4330-8A7A-112CEC268F67}" sibTransId="{518B81C0-74DB-4FFC-BA00-DF75D86F268D}"/>
    <dgm:cxn modelId="{19C7D4A3-46FF-4457-B92E-DCC7A762E8D2}" type="presOf" srcId="{20AA9882-8788-4383-B010-592B22230B44}" destId="{CF843FB8-1E53-4D9E-A132-5430E3D62D8B}" srcOrd="0" destOrd="0" presId="urn:microsoft.com/office/officeart/2018/2/layout/IconVerticalSolidList"/>
    <dgm:cxn modelId="{85E72FA4-8FD0-4863-81AC-D19D10E8E768}" srcId="{93510245-708F-42AD-AE04-10951D4C5898}" destId="{32D16AE9-567B-47E6-96E3-1E40BC30B607}" srcOrd="2" destOrd="0" parTransId="{629F4C9A-4F07-4405-A5CD-B0C1DB25ACCF}" sibTransId="{95443F45-1300-4499-9465-BF14DE8DEF3E}"/>
    <dgm:cxn modelId="{857362F8-9130-47AA-A693-D9DD2E5E63EA}" type="presOf" srcId="{32D16AE9-567B-47E6-96E3-1E40BC30B607}" destId="{3E61F0C0-AC05-4A75-8C67-CA3721A43859}" srcOrd="0" destOrd="0" presId="urn:microsoft.com/office/officeart/2018/2/layout/IconVerticalSolidList"/>
    <dgm:cxn modelId="{6121117B-01A5-417B-A6F4-BDA73D3BD417}" type="presParOf" srcId="{82D0BDC4-2603-4FA3-B398-FEF6409DAD3B}" destId="{4CFEB27F-516D-4087-A7C8-94F8B2D21ED6}" srcOrd="0" destOrd="0" presId="urn:microsoft.com/office/officeart/2018/2/layout/IconVerticalSolidList"/>
    <dgm:cxn modelId="{1E0CC944-4F4A-4FE7-953F-98DC6D33052C}" type="presParOf" srcId="{4CFEB27F-516D-4087-A7C8-94F8B2D21ED6}" destId="{B1796983-7089-4210-81BA-0C1101B2E50D}" srcOrd="0" destOrd="0" presId="urn:microsoft.com/office/officeart/2018/2/layout/IconVerticalSolidList"/>
    <dgm:cxn modelId="{62C93D22-9080-4A59-845E-962089A08F04}" type="presParOf" srcId="{4CFEB27F-516D-4087-A7C8-94F8B2D21ED6}" destId="{376E13C1-5528-4CB4-A638-FA008623D8AD}" srcOrd="1" destOrd="0" presId="urn:microsoft.com/office/officeart/2018/2/layout/IconVerticalSolidList"/>
    <dgm:cxn modelId="{B5B78A8E-6F72-446B-ABB6-A65983B9935B}" type="presParOf" srcId="{4CFEB27F-516D-4087-A7C8-94F8B2D21ED6}" destId="{07FA58F3-B828-4AE8-8A37-3BE4A16BAF3F}" srcOrd="2" destOrd="0" presId="urn:microsoft.com/office/officeart/2018/2/layout/IconVerticalSolidList"/>
    <dgm:cxn modelId="{288A8B3D-A791-4EAB-8271-257FD7866FCA}" type="presParOf" srcId="{4CFEB27F-516D-4087-A7C8-94F8B2D21ED6}" destId="{28FD32D3-1C94-43AF-BEA1-6464BF1A6888}" srcOrd="3" destOrd="0" presId="urn:microsoft.com/office/officeart/2018/2/layout/IconVerticalSolidList"/>
    <dgm:cxn modelId="{4E8F5D1C-8138-414C-A928-2FEDEE62B284}" type="presParOf" srcId="{82D0BDC4-2603-4FA3-B398-FEF6409DAD3B}" destId="{44565086-9577-4031-8EE0-1A2986BB30AF}" srcOrd="1" destOrd="0" presId="urn:microsoft.com/office/officeart/2018/2/layout/IconVerticalSolidList"/>
    <dgm:cxn modelId="{82913037-B071-4DC5-BB3F-2B00F0627A1E}" type="presParOf" srcId="{82D0BDC4-2603-4FA3-B398-FEF6409DAD3B}" destId="{6E41DA0C-7F80-409A-B0A2-FDBBA1857D13}" srcOrd="2" destOrd="0" presId="urn:microsoft.com/office/officeart/2018/2/layout/IconVerticalSolidList"/>
    <dgm:cxn modelId="{D1DB7821-996F-4380-81EF-6668788B235E}" type="presParOf" srcId="{6E41DA0C-7F80-409A-B0A2-FDBBA1857D13}" destId="{D52BDF6B-FCC4-4A9E-AD00-09426C34E838}" srcOrd="0" destOrd="0" presId="urn:microsoft.com/office/officeart/2018/2/layout/IconVerticalSolidList"/>
    <dgm:cxn modelId="{C436272A-1724-4BCC-BC54-D774DFD96F03}" type="presParOf" srcId="{6E41DA0C-7F80-409A-B0A2-FDBBA1857D13}" destId="{DB7FD17C-2F6A-4B74-A7E0-58CABB4F0298}" srcOrd="1" destOrd="0" presId="urn:microsoft.com/office/officeart/2018/2/layout/IconVerticalSolidList"/>
    <dgm:cxn modelId="{9FF8830B-49A8-4E16-A590-ACFEA11B0FD7}" type="presParOf" srcId="{6E41DA0C-7F80-409A-B0A2-FDBBA1857D13}" destId="{9D18A6AD-31A4-4A16-9D80-4853D8F57428}" srcOrd="2" destOrd="0" presId="urn:microsoft.com/office/officeart/2018/2/layout/IconVerticalSolidList"/>
    <dgm:cxn modelId="{859258A8-95FE-40E0-B4D3-D070450FD4B0}" type="presParOf" srcId="{6E41DA0C-7F80-409A-B0A2-FDBBA1857D13}" destId="{CF843FB8-1E53-4D9E-A132-5430E3D62D8B}" srcOrd="3" destOrd="0" presId="urn:microsoft.com/office/officeart/2018/2/layout/IconVerticalSolidList"/>
    <dgm:cxn modelId="{FCD72F82-CE65-46E1-B443-560DB9A353AB}" type="presParOf" srcId="{82D0BDC4-2603-4FA3-B398-FEF6409DAD3B}" destId="{C63EB280-9800-4C03-901F-B341B2B54DCE}" srcOrd="3" destOrd="0" presId="urn:microsoft.com/office/officeart/2018/2/layout/IconVerticalSolidList"/>
    <dgm:cxn modelId="{4DBC71DB-015D-4A03-B95C-10602116B999}" type="presParOf" srcId="{82D0BDC4-2603-4FA3-B398-FEF6409DAD3B}" destId="{C05DB654-A3D9-4564-B153-D49F96F5C63A}" srcOrd="4" destOrd="0" presId="urn:microsoft.com/office/officeart/2018/2/layout/IconVerticalSolidList"/>
    <dgm:cxn modelId="{DF4A9621-BD3C-4469-A0FC-B147ADB5164A}" type="presParOf" srcId="{C05DB654-A3D9-4564-B153-D49F96F5C63A}" destId="{61ADD6FF-6E28-4008-A8B0-8850D5DB8BE8}" srcOrd="0" destOrd="0" presId="urn:microsoft.com/office/officeart/2018/2/layout/IconVerticalSolidList"/>
    <dgm:cxn modelId="{FB921322-8D5F-4ED4-B8E7-B374A0B92970}" type="presParOf" srcId="{C05DB654-A3D9-4564-B153-D49F96F5C63A}" destId="{FD856D3B-D292-41C1-9148-0B1ABCA67747}" srcOrd="1" destOrd="0" presId="urn:microsoft.com/office/officeart/2018/2/layout/IconVerticalSolidList"/>
    <dgm:cxn modelId="{C3493268-5D6C-44D2-A9EC-EDA8BDFF1A44}" type="presParOf" srcId="{C05DB654-A3D9-4564-B153-D49F96F5C63A}" destId="{A17783ED-9E8C-45D3-8D0E-EB5E83F28864}" srcOrd="2" destOrd="0" presId="urn:microsoft.com/office/officeart/2018/2/layout/IconVerticalSolidList"/>
    <dgm:cxn modelId="{EFF1C79C-3E4B-432E-B878-86E114498A87}" type="presParOf" srcId="{C05DB654-A3D9-4564-B153-D49F96F5C63A}" destId="{3E61F0C0-AC05-4A75-8C67-CA3721A43859}" srcOrd="3" destOrd="0" presId="urn:microsoft.com/office/officeart/2018/2/layout/IconVerticalSolidList"/>
    <dgm:cxn modelId="{94DB5BD1-9F32-442A-AE03-112F2EFCB453}" type="presParOf" srcId="{82D0BDC4-2603-4FA3-B398-FEF6409DAD3B}" destId="{83D02361-D6DD-427A-BA7E-F8F86EFEAB80}" srcOrd="5" destOrd="0" presId="urn:microsoft.com/office/officeart/2018/2/layout/IconVerticalSolidList"/>
    <dgm:cxn modelId="{838D9367-CF5D-42F7-A902-15CFBAB696C2}" type="presParOf" srcId="{82D0BDC4-2603-4FA3-B398-FEF6409DAD3B}" destId="{E7494F77-4CF1-4C6A-89FA-D3BD2C985A31}" srcOrd="6" destOrd="0" presId="urn:microsoft.com/office/officeart/2018/2/layout/IconVerticalSolidList"/>
    <dgm:cxn modelId="{33DFFDD1-3035-498B-9857-B51EB8609314}" type="presParOf" srcId="{E7494F77-4CF1-4C6A-89FA-D3BD2C985A31}" destId="{CCB90525-399E-4A30-9645-DE6C64F407F7}" srcOrd="0" destOrd="0" presId="urn:microsoft.com/office/officeart/2018/2/layout/IconVerticalSolidList"/>
    <dgm:cxn modelId="{1E9668F8-1F40-4DE7-845B-BDE575EFC804}" type="presParOf" srcId="{E7494F77-4CF1-4C6A-89FA-D3BD2C985A31}" destId="{B0CE1F64-41CC-4D0B-BF83-D8E39637F3E8}" srcOrd="1" destOrd="0" presId="urn:microsoft.com/office/officeart/2018/2/layout/IconVerticalSolidList"/>
    <dgm:cxn modelId="{03AFEFFE-6ECD-44C4-A391-7BD83255DF4B}" type="presParOf" srcId="{E7494F77-4CF1-4C6A-89FA-D3BD2C985A31}" destId="{A6977B9D-B714-4182-B049-5D1723455621}" srcOrd="2" destOrd="0" presId="urn:microsoft.com/office/officeart/2018/2/layout/IconVerticalSolidList"/>
    <dgm:cxn modelId="{E75234F2-82C3-4EAE-B89F-B65FA6270DE1}" type="presParOf" srcId="{E7494F77-4CF1-4C6A-89FA-D3BD2C985A31}" destId="{F8C6C7D4-E5A6-4079-B4B5-D7009802087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4DCF56-330D-4F94-8450-8399BC2F916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E7EC62D-2AFC-4241-B149-B3E4C042A608}">
      <dgm:prSet/>
      <dgm:spPr/>
      <dgm:t>
        <a:bodyPr/>
        <a:lstStyle/>
        <a:p>
          <a:r>
            <a:rPr lang="en-US" dirty="0">
              <a:latin typeface="Arial Black" panose="020B0A04020102020204" pitchFamily="34" charset="0"/>
            </a:rPr>
            <a:t>NO TANGIBLE ACTION FROM THE TRUMP WHITE HOUSE</a:t>
          </a:r>
        </a:p>
      </dgm:t>
    </dgm:pt>
    <dgm:pt modelId="{C352372D-1137-4E7A-9EB2-CC06F61E3724}" type="parTrans" cxnId="{A0232E1D-9C33-4C36-A0BC-94B0F3A4E454}">
      <dgm:prSet/>
      <dgm:spPr/>
      <dgm:t>
        <a:bodyPr/>
        <a:lstStyle/>
        <a:p>
          <a:endParaRPr lang="en-US"/>
        </a:p>
      </dgm:t>
    </dgm:pt>
    <dgm:pt modelId="{A86D19ED-F4AE-4A77-AC5F-1C853BF2A746}" type="sibTrans" cxnId="{A0232E1D-9C33-4C36-A0BC-94B0F3A4E454}">
      <dgm:prSet/>
      <dgm:spPr/>
      <dgm:t>
        <a:bodyPr/>
        <a:lstStyle/>
        <a:p>
          <a:endParaRPr lang="en-US"/>
        </a:p>
      </dgm:t>
    </dgm:pt>
    <dgm:pt modelId="{8E0E2452-550F-45BE-9123-C81C08874DEA}">
      <dgm:prSet/>
      <dgm:spPr/>
      <dgm:t>
        <a:bodyPr/>
        <a:lstStyle/>
        <a:p>
          <a:r>
            <a:rPr lang="en-US" dirty="0">
              <a:latin typeface="Arial Black" panose="020B0A04020102020204" pitchFamily="34" charset="0"/>
            </a:rPr>
            <a:t>WHITE HOUSE HAS SUPPORTED CODIFYING SECTION 230 IN TRADE DEALS</a:t>
          </a:r>
        </a:p>
      </dgm:t>
    </dgm:pt>
    <dgm:pt modelId="{353680D2-B792-49DB-85C9-85F231340A33}" type="parTrans" cxnId="{A1C8A66B-E570-4A5C-B8FB-54730C467D35}">
      <dgm:prSet/>
      <dgm:spPr/>
      <dgm:t>
        <a:bodyPr/>
        <a:lstStyle/>
        <a:p>
          <a:endParaRPr lang="en-US"/>
        </a:p>
      </dgm:t>
    </dgm:pt>
    <dgm:pt modelId="{F36973E5-A24E-4266-8D3B-1167200A8E5B}" type="sibTrans" cxnId="{A1C8A66B-E570-4A5C-B8FB-54730C467D35}">
      <dgm:prSet/>
      <dgm:spPr/>
      <dgm:t>
        <a:bodyPr/>
        <a:lstStyle/>
        <a:p>
          <a:endParaRPr lang="en-US"/>
        </a:p>
      </dgm:t>
    </dgm:pt>
    <dgm:pt modelId="{4D311023-6FB8-4B01-A0FC-63262075322F}">
      <dgm:prSet/>
      <dgm:spPr/>
      <dgm:t>
        <a:bodyPr/>
        <a:lstStyle/>
        <a:p>
          <a:r>
            <a:rPr lang="en-US" dirty="0">
              <a:latin typeface="Arial Black" panose="020B0A04020102020204" pitchFamily="34" charset="0"/>
            </a:rPr>
            <a:t>THE FBI &amp; DHS HAVE ACCELERATED PENETRATION OF WHITE NATIONALIST GROUPS</a:t>
          </a:r>
        </a:p>
      </dgm:t>
    </dgm:pt>
    <dgm:pt modelId="{89B38C09-DA42-4DB7-A9C9-6EF9F7D6F295}" type="parTrans" cxnId="{305B1DA5-DE9F-48A7-884A-BD3C35D0099A}">
      <dgm:prSet/>
      <dgm:spPr/>
      <dgm:t>
        <a:bodyPr/>
        <a:lstStyle/>
        <a:p>
          <a:endParaRPr lang="en-US"/>
        </a:p>
      </dgm:t>
    </dgm:pt>
    <dgm:pt modelId="{E5365F13-A5BD-446F-AAC3-42A720AAD356}" type="sibTrans" cxnId="{305B1DA5-DE9F-48A7-884A-BD3C35D0099A}">
      <dgm:prSet/>
      <dgm:spPr/>
      <dgm:t>
        <a:bodyPr/>
        <a:lstStyle/>
        <a:p>
          <a:endParaRPr lang="en-US"/>
        </a:p>
      </dgm:t>
    </dgm:pt>
    <dgm:pt modelId="{F27A0D53-913A-47A6-B48F-BA1B4686A64C}" type="pres">
      <dgm:prSet presAssocID="{6B4DCF56-330D-4F94-8450-8399BC2F916C}" presName="root" presStyleCnt="0">
        <dgm:presLayoutVars>
          <dgm:dir/>
          <dgm:resizeHandles val="exact"/>
        </dgm:presLayoutVars>
      </dgm:prSet>
      <dgm:spPr/>
    </dgm:pt>
    <dgm:pt modelId="{9E140E63-2FDD-4459-BADD-81E1FB8C1F02}" type="pres">
      <dgm:prSet presAssocID="{4E7EC62D-2AFC-4241-B149-B3E4C042A608}" presName="compNode" presStyleCnt="0"/>
      <dgm:spPr/>
    </dgm:pt>
    <dgm:pt modelId="{D36DFD27-E4C4-482C-8326-CFB7A0151AF7}" type="pres">
      <dgm:prSet presAssocID="{4E7EC62D-2AFC-4241-B149-B3E4C042A608}" presName="bgRect" presStyleLbl="bgShp" presStyleIdx="0" presStyleCnt="3"/>
      <dgm:spPr/>
    </dgm:pt>
    <dgm:pt modelId="{C1262693-E8BE-407E-A742-8C8F2C67CAB1}" type="pres">
      <dgm:prSet presAssocID="{4E7EC62D-2AFC-4241-B149-B3E4C042A60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burban scene"/>
        </a:ext>
      </dgm:extLst>
    </dgm:pt>
    <dgm:pt modelId="{A31B6EA5-5DAE-492B-AF9F-2F4534755139}" type="pres">
      <dgm:prSet presAssocID="{4E7EC62D-2AFC-4241-B149-B3E4C042A608}" presName="spaceRect" presStyleCnt="0"/>
      <dgm:spPr/>
    </dgm:pt>
    <dgm:pt modelId="{7B860DBD-809F-490B-B2F5-D7417555F3FF}" type="pres">
      <dgm:prSet presAssocID="{4E7EC62D-2AFC-4241-B149-B3E4C042A608}" presName="parTx" presStyleLbl="revTx" presStyleIdx="0" presStyleCnt="3">
        <dgm:presLayoutVars>
          <dgm:chMax val="0"/>
          <dgm:chPref val="0"/>
        </dgm:presLayoutVars>
      </dgm:prSet>
      <dgm:spPr/>
    </dgm:pt>
    <dgm:pt modelId="{FB11A2A8-EEE8-48EC-9F75-CE1DBC7DE520}" type="pres">
      <dgm:prSet presAssocID="{A86D19ED-F4AE-4A77-AC5F-1C853BF2A746}" presName="sibTrans" presStyleCnt="0"/>
      <dgm:spPr/>
    </dgm:pt>
    <dgm:pt modelId="{4C4EF913-590D-47CD-8BF1-4790447BE758}" type="pres">
      <dgm:prSet presAssocID="{8E0E2452-550F-45BE-9123-C81C08874DEA}" presName="compNode" presStyleCnt="0"/>
      <dgm:spPr/>
    </dgm:pt>
    <dgm:pt modelId="{F143238D-B35E-4C67-9692-1393DE90F4C6}" type="pres">
      <dgm:prSet presAssocID="{8E0E2452-550F-45BE-9123-C81C08874DEA}" presName="bgRect" presStyleLbl="bgShp" presStyleIdx="1" presStyleCnt="3"/>
      <dgm:spPr/>
    </dgm:pt>
    <dgm:pt modelId="{A6238558-42AD-409C-A5A5-38668F97E441}" type="pres">
      <dgm:prSet presAssocID="{8E0E2452-550F-45BE-9123-C81C08874DE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me"/>
        </a:ext>
      </dgm:extLst>
    </dgm:pt>
    <dgm:pt modelId="{B776C017-9CEF-4654-85A5-F7565D282F51}" type="pres">
      <dgm:prSet presAssocID="{8E0E2452-550F-45BE-9123-C81C08874DEA}" presName="spaceRect" presStyleCnt="0"/>
      <dgm:spPr/>
    </dgm:pt>
    <dgm:pt modelId="{A8870A86-8FCD-4530-8418-C13754D387BC}" type="pres">
      <dgm:prSet presAssocID="{8E0E2452-550F-45BE-9123-C81C08874DEA}" presName="parTx" presStyleLbl="revTx" presStyleIdx="1" presStyleCnt="3">
        <dgm:presLayoutVars>
          <dgm:chMax val="0"/>
          <dgm:chPref val="0"/>
        </dgm:presLayoutVars>
      </dgm:prSet>
      <dgm:spPr/>
    </dgm:pt>
    <dgm:pt modelId="{1C819A4D-0AAC-448A-AC6E-FE1241E3F362}" type="pres">
      <dgm:prSet presAssocID="{F36973E5-A24E-4266-8D3B-1167200A8E5B}" presName="sibTrans" presStyleCnt="0"/>
      <dgm:spPr/>
    </dgm:pt>
    <dgm:pt modelId="{DCF48772-62E6-4F0B-A121-242ED81A5BB2}" type="pres">
      <dgm:prSet presAssocID="{4D311023-6FB8-4B01-A0FC-63262075322F}" presName="compNode" presStyleCnt="0"/>
      <dgm:spPr/>
    </dgm:pt>
    <dgm:pt modelId="{DA34F730-9647-49DF-BFE4-06FCD244B78D}" type="pres">
      <dgm:prSet presAssocID="{4D311023-6FB8-4B01-A0FC-63262075322F}" presName="bgRect" presStyleLbl="bgShp" presStyleIdx="2" presStyleCnt="3"/>
      <dgm:spPr/>
    </dgm:pt>
    <dgm:pt modelId="{FAD14F3D-992F-4863-9543-876061CC09DC}" type="pres">
      <dgm:prSet presAssocID="{4D311023-6FB8-4B01-A0FC-63262075322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A37906D7-C035-4A73-AC8D-1E46700DBD62}" type="pres">
      <dgm:prSet presAssocID="{4D311023-6FB8-4B01-A0FC-63262075322F}" presName="spaceRect" presStyleCnt="0"/>
      <dgm:spPr/>
    </dgm:pt>
    <dgm:pt modelId="{3B8BD250-1F18-4731-90EC-759C35E90999}" type="pres">
      <dgm:prSet presAssocID="{4D311023-6FB8-4B01-A0FC-63262075322F}" presName="parTx" presStyleLbl="revTx" presStyleIdx="2" presStyleCnt="3">
        <dgm:presLayoutVars>
          <dgm:chMax val="0"/>
          <dgm:chPref val="0"/>
        </dgm:presLayoutVars>
      </dgm:prSet>
      <dgm:spPr/>
    </dgm:pt>
  </dgm:ptLst>
  <dgm:cxnLst>
    <dgm:cxn modelId="{A0232E1D-9C33-4C36-A0BC-94B0F3A4E454}" srcId="{6B4DCF56-330D-4F94-8450-8399BC2F916C}" destId="{4E7EC62D-2AFC-4241-B149-B3E4C042A608}" srcOrd="0" destOrd="0" parTransId="{C352372D-1137-4E7A-9EB2-CC06F61E3724}" sibTransId="{A86D19ED-F4AE-4A77-AC5F-1C853BF2A746}"/>
    <dgm:cxn modelId="{A1C8A66B-E570-4A5C-B8FB-54730C467D35}" srcId="{6B4DCF56-330D-4F94-8450-8399BC2F916C}" destId="{8E0E2452-550F-45BE-9123-C81C08874DEA}" srcOrd="1" destOrd="0" parTransId="{353680D2-B792-49DB-85C9-85F231340A33}" sibTransId="{F36973E5-A24E-4266-8D3B-1167200A8E5B}"/>
    <dgm:cxn modelId="{FED06D94-9FDF-4D4C-8D9B-D3AB9D994080}" type="presOf" srcId="{4E7EC62D-2AFC-4241-B149-B3E4C042A608}" destId="{7B860DBD-809F-490B-B2F5-D7417555F3FF}" srcOrd="0" destOrd="0" presId="urn:microsoft.com/office/officeart/2018/2/layout/IconVerticalSolidList"/>
    <dgm:cxn modelId="{0872E895-7CAE-4F8E-A4B8-2F1DA795B5CC}" type="presOf" srcId="{4D311023-6FB8-4B01-A0FC-63262075322F}" destId="{3B8BD250-1F18-4731-90EC-759C35E90999}" srcOrd="0" destOrd="0" presId="urn:microsoft.com/office/officeart/2018/2/layout/IconVerticalSolidList"/>
    <dgm:cxn modelId="{305B1DA5-DE9F-48A7-884A-BD3C35D0099A}" srcId="{6B4DCF56-330D-4F94-8450-8399BC2F916C}" destId="{4D311023-6FB8-4B01-A0FC-63262075322F}" srcOrd="2" destOrd="0" parTransId="{89B38C09-DA42-4DB7-A9C9-6EF9F7D6F295}" sibTransId="{E5365F13-A5BD-446F-AAC3-42A720AAD356}"/>
    <dgm:cxn modelId="{53353FBE-9949-4D3C-88EE-C6A4384B8CC9}" type="presOf" srcId="{6B4DCF56-330D-4F94-8450-8399BC2F916C}" destId="{F27A0D53-913A-47A6-B48F-BA1B4686A64C}" srcOrd="0" destOrd="0" presId="urn:microsoft.com/office/officeart/2018/2/layout/IconVerticalSolidList"/>
    <dgm:cxn modelId="{ED42C5C3-D52E-4873-A8BA-7BD79BFBA948}" type="presOf" srcId="{8E0E2452-550F-45BE-9123-C81C08874DEA}" destId="{A8870A86-8FCD-4530-8418-C13754D387BC}" srcOrd="0" destOrd="0" presId="urn:microsoft.com/office/officeart/2018/2/layout/IconVerticalSolidList"/>
    <dgm:cxn modelId="{6A783A06-A36C-4DFD-91F3-DC4F31CEB4C2}" type="presParOf" srcId="{F27A0D53-913A-47A6-B48F-BA1B4686A64C}" destId="{9E140E63-2FDD-4459-BADD-81E1FB8C1F02}" srcOrd="0" destOrd="0" presId="urn:microsoft.com/office/officeart/2018/2/layout/IconVerticalSolidList"/>
    <dgm:cxn modelId="{7F4A931B-CBDE-4B59-BC0B-48A1BF5F7912}" type="presParOf" srcId="{9E140E63-2FDD-4459-BADD-81E1FB8C1F02}" destId="{D36DFD27-E4C4-482C-8326-CFB7A0151AF7}" srcOrd="0" destOrd="0" presId="urn:microsoft.com/office/officeart/2018/2/layout/IconVerticalSolidList"/>
    <dgm:cxn modelId="{52BD37EE-798B-4955-AB49-446B5EE7E23E}" type="presParOf" srcId="{9E140E63-2FDD-4459-BADD-81E1FB8C1F02}" destId="{C1262693-E8BE-407E-A742-8C8F2C67CAB1}" srcOrd="1" destOrd="0" presId="urn:microsoft.com/office/officeart/2018/2/layout/IconVerticalSolidList"/>
    <dgm:cxn modelId="{6C4C7BED-0045-45FD-8A59-3D6E23454FBF}" type="presParOf" srcId="{9E140E63-2FDD-4459-BADD-81E1FB8C1F02}" destId="{A31B6EA5-5DAE-492B-AF9F-2F4534755139}" srcOrd="2" destOrd="0" presId="urn:microsoft.com/office/officeart/2018/2/layout/IconVerticalSolidList"/>
    <dgm:cxn modelId="{E90D43EC-A43F-4F1C-9419-EF91CCA1A5AB}" type="presParOf" srcId="{9E140E63-2FDD-4459-BADD-81E1FB8C1F02}" destId="{7B860DBD-809F-490B-B2F5-D7417555F3FF}" srcOrd="3" destOrd="0" presId="urn:microsoft.com/office/officeart/2018/2/layout/IconVerticalSolidList"/>
    <dgm:cxn modelId="{EE4246D6-0605-49C2-876A-E5D6EEB052AC}" type="presParOf" srcId="{F27A0D53-913A-47A6-B48F-BA1B4686A64C}" destId="{FB11A2A8-EEE8-48EC-9F75-CE1DBC7DE520}" srcOrd="1" destOrd="0" presId="urn:microsoft.com/office/officeart/2018/2/layout/IconVerticalSolidList"/>
    <dgm:cxn modelId="{3363B526-55B3-44DB-9D88-DEC14980F871}" type="presParOf" srcId="{F27A0D53-913A-47A6-B48F-BA1B4686A64C}" destId="{4C4EF913-590D-47CD-8BF1-4790447BE758}" srcOrd="2" destOrd="0" presId="urn:microsoft.com/office/officeart/2018/2/layout/IconVerticalSolidList"/>
    <dgm:cxn modelId="{FA10026F-467A-4DE6-982E-BD21293113E9}" type="presParOf" srcId="{4C4EF913-590D-47CD-8BF1-4790447BE758}" destId="{F143238D-B35E-4C67-9692-1393DE90F4C6}" srcOrd="0" destOrd="0" presId="urn:microsoft.com/office/officeart/2018/2/layout/IconVerticalSolidList"/>
    <dgm:cxn modelId="{1CA1BF3F-DF6C-4520-A7C9-50529CA6D09B}" type="presParOf" srcId="{4C4EF913-590D-47CD-8BF1-4790447BE758}" destId="{A6238558-42AD-409C-A5A5-38668F97E441}" srcOrd="1" destOrd="0" presId="urn:microsoft.com/office/officeart/2018/2/layout/IconVerticalSolidList"/>
    <dgm:cxn modelId="{7E5F4A1F-E5A8-40A9-B28C-8B00379DC951}" type="presParOf" srcId="{4C4EF913-590D-47CD-8BF1-4790447BE758}" destId="{B776C017-9CEF-4654-85A5-F7565D282F51}" srcOrd="2" destOrd="0" presId="urn:microsoft.com/office/officeart/2018/2/layout/IconVerticalSolidList"/>
    <dgm:cxn modelId="{9BA0458A-53DF-4321-9775-171A6E5EB4D7}" type="presParOf" srcId="{4C4EF913-590D-47CD-8BF1-4790447BE758}" destId="{A8870A86-8FCD-4530-8418-C13754D387BC}" srcOrd="3" destOrd="0" presId="urn:microsoft.com/office/officeart/2018/2/layout/IconVerticalSolidList"/>
    <dgm:cxn modelId="{15DBF8BE-22AA-492F-B42B-C7DCD36AE039}" type="presParOf" srcId="{F27A0D53-913A-47A6-B48F-BA1B4686A64C}" destId="{1C819A4D-0AAC-448A-AC6E-FE1241E3F362}" srcOrd="3" destOrd="0" presId="urn:microsoft.com/office/officeart/2018/2/layout/IconVerticalSolidList"/>
    <dgm:cxn modelId="{B843597F-E072-4192-9C49-16A2DD3943DE}" type="presParOf" srcId="{F27A0D53-913A-47A6-B48F-BA1B4686A64C}" destId="{DCF48772-62E6-4F0B-A121-242ED81A5BB2}" srcOrd="4" destOrd="0" presId="urn:microsoft.com/office/officeart/2018/2/layout/IconVerticalSolidList"/>
    <dgm:cxn modelId="{7B001E53-E59B-4DE4-8B5D-0618C99BF2C0}" type="presParOf" srcId="{DCF48772-62E6-4F0B-A121-242ED81A5BB2}" destId="{DA34F730-9647-49DF-BFE4-06FCD244B78D}" srcOrd="0" destOrd="0" presId="urn:microsoft.com/office/officeart/2018/2/layout/IconVerticalSolidList"/>
    <dgm:cxn modelId="{B121D1B3-7A0E-47A7-9A5A-3A009B91D5A5}" type="presParOf" srcId="{DCF48772-62E6-4F0B-A121-242ED81A5BB2}" destId="{FAD14F3D-992F-4863-9543-876061CC09DC}" srcOrd="1" destOrd="0" presId="urn:microsoft.com/office/officeart/2018/2/layout/IconVerticalSolidList"/>
    <dgm:cxn modelId="{90A4524A-3D61-4C78-8CA6-42A72E1C4F0C}" type="presParOf" srcId="{DCF48772-62E6-4F0B-A121-242ED81A5BB2}" destId="{A37906D7-C035-4A73-AC8D-1E46700DBD62}" srcOrd="2" destOrd="0" presId="urn:microsoft.com/office/officeart/2018/2/layout/IconVerticalSolidList"/>
    <dgm:cxn modelId="{AF8EA843-3B43-457F-A184-6D5347CBD145}" type="presParOf" srcId="{DCF48772-62E6-4F0B-A121-242ED81A5BB2}" destId="{3B8BD250-1F18-4731-90EC-759C35E9099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D2617-6352-43EB-A21C-2CCA53C5860A}">
      <dsp:nvSpPr>
        <dsp:cNvPr id="0" name=""/>
        <dsp:cNvSpPr/>
      </dsp:nvSpPr>
      <dsp:spPr>
        <a:xfrm>
          <a:off x="0" y="0"/>
          <a:ext cx="6496050"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AB2E19B4-8014-4180-BFBC-6ABB960B48F2}">
      <dsp:nvSpPr>
        <dsp:cNvPr id="0" name=""/>
        <dsp:cNvSpPr/>
      </dsp:nvSpPr>
      <dsp:spPr>
        <a:xfrm>
          <a:off x="0" y="0"/>
          <a:ext cx="649605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Black" panose="020B0A04020102020204" pitchFamily="34" charset="0"/>
            </a:rPr>
            <a:t>Holocaust Never Happened</a:t>
          </a:r>
        </a:p>
      </dsp:txBody>
      <dsp:txXfrm>
        <a:off x="0" y="0"/>
        <a:ext cx="6496050" cy="1143000"/>
      </dsp:txXfrm>
    </dsp:sp>
    <dsp:sp modelId="{DDB6DE45-CAC0-4604-AE57-365AAC422F3A}">
      <dsp:nvSpPr>
        <dsp:cNvPr id="0" name=""/>
        <dsp:cNvSpPr/>
      </dsp:nvSpPr>
      <dsp:spPr>
        <a:xfrm>
          <a:off x="0" y="1143000"/>
          <a:ext cx="6496050" cy="0"/>
        </a:xfrm>
        <a:prstGeom prst="line">
          <a:avLst/>
        </a:prstGeom>
        <a:gradFill rotWithShape="0">
          <a:gsLst>
            <a:gs pos="0">
              <a:schemeClr val="accent2">
                <a:hueOff val="-443578"/>
                <a:satOff val="2739"/>
                <a:lumOff val="-392"/>
                <a:alphaOff val="0"/>
                <a:tint val="98000"/>
                <a:lumMod val="114000"/>
              </a:schemeClr>
            </a:gs>
            <a:gs pos="100000">
              <a:schemeClr val="accent2">
                <a:hueOff val="-443578"/>
                <a:satOff val="2739"/>
                <a:lumOff val="-392"/>
                <a:alphaOff val="0"/>
                <a:shade val="90000"/>
                <a:lumMod val="84000"/>
              </a:schemeClr>
            </a:gs>
          </a:gsLst>
          <a:lin ang="5400000" scaled="0"/>
        </a:gradFill>
        <a:ln w="9525" cap="rnd" cmpd="sng" algn="ctr">
          <a:solidFill>
            <a:schemeClr val="accent2">
              <a:hueOff val="-443578"/>
              <a:satOff val="2739"/>
              <a:lumOff val="-392"/>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F4D905E6-0C50-459D-BF10-37B9DFA81FAD}">
      <dsp:nvSpPr>
        <dsp:cNvPr id="0" name=""/>
        <dsp:cNvSpPr/>
      </dsp:nvSpPr>
      <dsp:spPr>
        <a:xfrm>
          <a:off x="0" y="1143000"/>
          <a:ext cx="649605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Black" panose="020B0A04020102020204" pitchFamily="34" charset="0"/>
            </a:rPr>
            <a:t>Jeffrey Epstein/Harvey Weinstein Jews are Pedophiles and Perverts </a:t>
          </a:r>
        </a:p>
      </dsp:txBody>
      <dsp:txXfrm>
        <a:off x="0" y="1143000"/>
        <a:ext cx="6496050" cy="1143000"/>
      </dsp:txXfrm>
    </dsp:sp>
    <dsp:sp modelId="{7A14657D-F4CB-47E9-AF06-678F39F43F4C}">
      <dsp:nvSpPr>
        <dsp:cNvPr id="0" name=""/>
        <dsp:cNvSpPr/>
      </dsp:nvSpPr>
      <dsp:spPr>
        <a:xfrm>
          <a:off x="0" y="2286000"/>
          <a:ext cx="6496050" cy="0"/>
        </a:xfrm>
        <a:prstGeom prst="line">
          <a:avLst/>
        </a:prstGeom>
        <a:gradFill rotWithShape="0">
          <a:gsLst>
            <a:gs pos="0">
              <a:schemeClr val="accent2">
                <a:hueOff val="-887157"/>
                <a:satOff val="5477"/>
                <a:lumOff val="-784"/>
                <a:alphaOff val="0"/>
                <a:tint val="98000"/>
                <a:lumMod val="114000"/>
              </a:schemeClr>
            </a:gs>
            <a:gs pos="100000">
              <a:schemeClr val="accent2">
                <a:hueOff val="-887157"/>
                <a:satOff val="5477"/>
                <a:lumOff val="-784"/>
                <a:alphaOff val="0"/>
                <a:shade val="90000"/>
                <a:lumMod val="84000"/>
              </a:schemeClr>
            </a:gs>
          </a:gsLst>
          <a:lin ang="5400000" scaled="0"/>
        </a:gradFill>
        <a:ln w="9525" cap="rnd" cmpd="sng" algn="ctr">
          <a:solidFill>
            <a:schemeClr val="accent2">
              <a:hueOff val="-887157"/>
              <a:satOff val="5477"/>
              <a:lumOff val="-784"/>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D083391A-E327-4ECF-8704-E8EC82B0C623}">
      <dsp:nvSpPr>
        <dsp:cNvPr id="0" name=""/>
        <dsp:cNvSpPr/>
      </dsp:nvSpPr>
      <dsp:spPr>
        <a:xfrm>
          <a:off x="0" y="2286000"/>
          <a:ext cx="649605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Black" panose="020B0A04020102020204" pitchFamily="34" charset="0"/>
            </a:rPr>
            <a:t>Jews are only 2 percent of US  population but Jews Control Banks and Media </a:t>
          </a:r>
        </a:p>
      </dsp:txBody>
      <dsp:txXfrm>
        <a:off x="0" y="2286000"/>
        <a:ext cx="6496050" cy="1143000"/>
      </dsp:txXfrm>
    </dsp:sp>
    <dsp:sp modelId="{FF6B15CA-FD75-44CC-8621-A2A4E4485A47}">
      <dsp:nvSpPr>
        <dsp:cNvPr id="0" name=""/>
        <dsp:cNvSpPr/>
      </dsp:nvSpPr>
      <dsp:spPr>
        <a:xfrm>
          <a:off x="0" y="3429000"/>
          <a:ext cx="6496050" cy="0"/>
        </a:xfrm>
        <a:prstGeom prst="line">
          <a:avLst/>
        </a:prstGeom>
        <a:gradFill rotWithShape="0">
          <a:gsLst>
            <a:gs pos="0">
              <a:schemeClr val="accent2">
                <a:hueOff val="-1330735"/>
                <a:satOff val="8216"/>
                <a:lumOff val="-1176"/>
                <a:alphaOff val="0"/>
                <a:tint val="98000"/>
                <a:lumMod val="114000"/>
              </a:schemeClr>
            </a:gs>
            <a:gs pos="100000">
              <a:schemeClr val="accent2">
                <a:hueOff val="-1330735"/>
                <a:satOff val="8216"/>
                <a:lumOff val="-1176"/>
                <a:alphaOff val="0"/>
                <a:shade val="90000"/>
                <a:lumMod val="84000"/>
              </a:schemeClr>
            </a:gs>
          </a:gsLst>
          <a:lin ang="5400000" scaled="0"/>
        </a:gradFill>
        <a:ln w="9525" cap="rnd" cmpd="sng" algn="ctr">
          <a:solidFill>
            <a:schemeClr val="accent2">
              <a:hueOff val="-1330735"/>
              <a:satOff val="8216"/>
              <a:lumOff val="-1176"/>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F3D65894-07ED-4F0C-A5FC-E4B3D7E0063F}">
      <dsp:nvSpPr>
        <dsp:cNvPr id="0" name=""/>
        <dsp:cNvSpPr/>
      </dsp:nvSpPr>
      <dsp:spPr>
        <a:xfrm>
          <a:off x="0" y="3429000"/>
          <a:ext cx="649605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Black" panose="020B0A04020102020204" pitchFamily="34" charset="0"/>
            </a:rPr>
            <a:t>Impeachment of Trump - Jewish Conspiracy by Jewish Congressman Schiff, Nadler and  Lt Colonel Vindman </a:t>
          </a:r>
        </a:p>
      </dsp:txBody>
      <dsp:txXfrm>
        <a:off x="0" y="3429000"/>
        <a:ext cx="6496050" cy="1143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14F09-14D5-4796-AE64-287E89025A60}">
      <dsp:nvSpPr>
        <dsp:cNvPr id="0" name=""/>
        <dsp:cNvSpPr/>
      </dsp:nvSpPr>
      <dsp:spPr>
        <a:xfrm>
          <a:off x="195832" y="502237"/>
          <a:ext cx="910537" cy="9105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26DC42-1383-4754-A4FF-8BD0D92AD7B9}">
      <dsp:nvSpPr>
        <dsp:cNvPr id="0" name=""/>
        <dsp:cNvSpPr/>
      </dsp:nvSpPr>
      <dsp:spPr>
        <a:xfrm>
          <a:off x="387045" y="693449"/>
          <a:ext cx="528112" cy="5281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8DA97C1-3EE5-43EE-9FB2-8DA520F54D6B}">
      <dsp:nvSpPr>
        <dsp:cNvPr id="0" name=""/>
        <dsp:cNvSpPr/>
      </dsp:nvSpPr>
      <dsp:spPr>
        <a:xfrm>
          <a:off x="1301485" y="502237"/>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Black" panose="020B0A04020102020204" pitchFamily="34" charset="0"/>
            </a:rPr>
            <a:t>NEO-NAZIS COMMUNICATE VIA PASSWORD ENCRYPTED PLATFORMS</a:t>
          </a:r>
        </a:p>
      </dsp:txBody>
      <dsp:txXfrm>
        <a:off x="1301485" y="502237"/>
        <a:ext cx="2146268" cy="910537"/>
      </dsp:txXfrm>
    </dsp:sp>
    <dsp:sp modelId="{CC11B7ED-6B21-41C8-B56B-A76E2113FA73}">
      <dsp:nvSpPr>
        <dsp:cNvPr id="0" name=""/>
        <dsp:cNvSpPr/>
      </dsp:nvSpPr>
      <dsp:spPr>
        <a:xfrm>
          <a:off x="3821724" y="502237"/>
          <a:ext cx="910537" cy="9105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233AB4-E45E-480B-87D8-649272F0385C}">
      <dsp:nvSpPr>
        <dsp:cNvPr id="0" name=""/>
        <dsp:cNvSpPr/>
      </dsp:nvSpPr>
      <dsp:spPr>
        <a:xfrm>
          <a:off x="4012937" y="693449"/>
          <a:ext cx="528112" cy="5281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618BE50-0FAC-4C00-8930-7F1C43814231}">
      <dsp:nvSpPr>
        <dsp:cNvPr id="0" name=""/>
        <dsp:cNvSpPr/>
      </dsp:nvSpPr>
      <dsp:spPr>
        <a:xfrm>
          <a:off x="4927377" y="502237"/>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Black" panose="020B0A04020102020204" pitchFamily="34" charset="0"/>
            </a:rPr>
            <a:t>TELEGRAM, WHATSAPP </a:t>
          </a:r>
          <a:r>
            <a:rPr lang="en-US" sz="1200" kern="1200" dirty="0">
              <a:latin typeface="Arial Black" panose="020B0A04020102020204" pitchFamily="34" charset="0"/>
            </a:rPr>
            <a:t>(CHAT SERVICES</a:t>
          </a:r>
          <a:r>
            <a:rPr lang="en-US" sz="1200" kern="1200" dirty="0"/>
            <a:t>)</a:t>
          </a:r>
        </a:p>
      </dsp:txBody>
      <dsp:txXfrm>
        <a:off x="4927377" y="502237"/>
        <a:ext cx="2146268" cy="910537"/>
      </dsp:txXfrm>
    </dsp:sp>
    <dsp:sp modelId="{EF496046-8526-4A86-B959-7936E0C0F227}">
      <dsp:nvSpPr>
        <dsp:cNvPr id="0" name=""/>
        <dsp:cNvSpPr/>
      </dsp:nvSpPr>
      <dsp:spPr>
        <a:xfrm>
          <a:off x="7447616" y="502237"/>
          <a:ext cx="910537" cy="91053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9972B1-34B7-45A8-9E34-4253E365B48D}">
      <dsp:nvSpPr>
        <dsp:cNvPr id="0" name=""/>
        <dsp:cNvSpPr/>
      </dsp:nvSpPr>
      <dsp:spPr>
        <a:xfrm>
          <a:off x="7638829" y="693449"/>
          <a:ext cx="528112" cy="5281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432B1B5-EF26-4D46-B95E-E6A7D7F79695}">
      <dsp:nvSpPr>
        <dsp:cNvPr id="0" name=""/>
        <dsp:cNvSpPr/>
      </dsp:nvSpPr>
      <dsp:spPr>
        <a:xfrm>
          <a:off x="8553269" y="502237"/>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Black" panose="020B0A04020102020204" pitchFamily="34" charset="0"/>
            </a:rPr>
            <a:t>VICE NEWS ANALYZED 150 PUBLIC FACING FAR-RIGHT TELEGRAM CHANNELS</a:t>
          </a:r>
        </a:p>
      </dsp:txBody>
      <dsp:txXfrm>
        <a:off x="8553269" y="502237"/>
        <a:ext cx="2146268" cy="910537"/>
      </dsp:txXfrm>
    </dsp:sp>
    <dsp:sp modelId="{0C86234F-1266-47FF-A673-62468A08B48F}">
      <dsp:nvSpPr>
        <dsp:cNvPr id="0" name=""/>
        <dsp:cNvSpPr/>
      </dsp:nvSpPr>
      <dsp:spPr>
        <a:xfrm>
          <a:off x="195832" y="1991502"/>
          <a:ext cx="910537" cy="91053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984F43-79A8-40EC-8104-875F4E601ED5}">
      <dsp:nvSpPr>
        <dsp:cNvPr id="0" name=""/>
        <dsp:cNvSpPr/>
      </dsp:nvSpPr>
      <dsp:spPr>
        <a:xfrm>
          <a:off x="387045" y="2182715"/>
          <a:ext cx="528112" cy="5281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2E2D1E0-E889-422B-B84A-711781DB2159}">
      <dsp:nvSpPr>
        <dsp:cNvPr id="0" name=""/>
        <dsp:cNvSpPr/>
      </dsp:nvSpPr>
      <dsp:spPr>
        <a:xfrm>
          <a:off x="1301485" y="1991502"/>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Black" panose="020B0A04020102020204" pitchFamily="34" charset="0"/>
            </a:rPr>
            <a:t>APP ALLOWS USERS TO UPLOAD UNLIMITED VIDEOS, IMAGES, AUDIO CLIPS &amp; OTHER FILES</a:t>
          </a:r>
        </a:p>
      </dsp:txBody>
      <dsp:txXfrm>
        <a:off x="1301485" y="1991502"/>
        <a:ext cx="2146268" cy="910537"/>
      </dsp:txXfrm>
    </dsp:sp>
    <dsp:sp modelId="{E04D139B-7D72-4FFC-A1DE-510F56D22FAB}">
      <dsp:nvSpPr>
        <dsp:cNvPr id="0" name=""/>
        <dsp:cNvSpPr/>
      </dsp:nvSpPr>
      <dsp:spPr>
        <a:xfrm>
          <a:off x="3821724" y="1991502"/>
          <a:ext cx="910537" cy="910537"/>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72E1CD-FA43-4A84-8CE9-F4EB82719C0C}">
      <dsp:nvSpPr>
        <dsp:cNvPr id="0" name=""/>
        <dsp:cNvSpPr/>
      </dsp:nvSpPr>
      <dsp:spPr>
        <a:xfrm>
          <a:off x="4012937" y="2182715"/>
          <a:ext cx="528112" cy="52811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BCFD2F-CBCF-44FA-8579-1E831E90C14B}">
      <dsp:nvSpPr>
        <dsp:cNvPr id="0" name=""/>
        <dsp:cNvSpPr/>
      </dsp:nvSpPr>
      <dsp:spPr>
        <a:xfrm>
          <a:off x="5018808" y="2021977"/>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Black" panose="020B0A04020102020204" pitchFamily="34" charset="0"/>
            </a:rPr>
            <a:t>RECRUITERS LURE YOUNG MEN IN VIA MEMES, QR CODES, AND ENCRYPTED EMAIL ADDRESSES</a:t>
          </a:r>
        </a:p>
      </dsp:txBody>
      <dsp:txXfrm>
        <a:off x="5018808" y="2021977"/>
        <a:ext cx="2146268" cy="9105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779D0-9219-451C-827B-192C988F5139}">
      <dsp:nvSpPr>
        <dsp:cNvPr id="0" name=""/>
        <dsp:cNvSpPr/>
      </dsp:nvSpPr>
      <dsp:spPr>
        <a:xfrm>
          <a:off x="0" y="1897"/>
          <a:ext cx="6496050" cy="9617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2CD317-EC48-4C66-9D6E-00A2A5C14F6F}">
      <dsp:nvSpPr>
        <dsp:cNvPr id="0" name=""/>
        <dsp:cNvSpPr/>
      </dsp:nvSpPr>
      <dsp:spPr>
        <a:xfrm>
          <a:off x="290922" y="218286"/>
          <a:ext cx="528950" cy="5289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B7D1C53-DFAA-402C-9706-A29A4B5648CF}">
      <dsp:nvSpPr>
        <dsp:cNvPr id="0" name=""/>
        <dsp:cNvSpPr/>
      </dsp:nvSpPr>
      <dsp:spPr>
        <a:xfrm>
          <a:off x="1110795" y="1897"/>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lumMod val="95000"/>
                  <a:lumOff val="5000"/>
                </a:schemeClr>
              </a:solidFill>
              <a:latin typeface="Arial Black" panose="020B0A04020102020204" pitchFamily="34" charset="0"/>
            </a:rPr>
            <a:t>ANTI-SEMITIC “TROLLS” ARE CREATING A </a:t>
          </a:r>
          <a:br>
            <a:rPr lang="en-US" sz="1500" kern="1200" dirty="0">
              <a:solidFill>
                <a:schemeClr val="tx1">
                  <a:lumMod val="95000"/>
                  <a:lumOff val="5000"/>
                </a:schemeClr>
              </a:solidFill>
              <a:latin typeface="Arial Black" panose="020B0A04020102020204" pitchFamily="34" charset="0"/>
            </a:rPr>
          </a:br>
          <a:r>
            <a:rPr lang="en-US" sz="1500" kern="1200" dirty="0">
              <a:solidFill>
                <a:schemeClr val="tx1">
                  <a:lumMod val="95000"/>
                  <a:lumOff val="5000"/>
                </a:schemeClr>
              </a:solidFill>
              <a:latin typeface="Arial Black" panose="020B0A04020102020204" pitchFamily="34" charset="0"/>
            </a:rPr>
            <a:t>“WEB HIT LIST” OF JEWS WHO ARE “BASE” ENEMIES</a:t>
          </a:r>
        </a:p>
      </dsp:txBody>
      <dsp:txXfrm>
        <a:off x="1110795" y="1897"/>
        <a:ext cx="5385254" cy="961727"/>
      </dsp:txXfrm>
    </dsp:sp>
    <dsp:sp modelId="{F0D72D36-D3ED-49CC-8279-B231FE880493}">
      <dsp:nvSpPr>
        <dsp:cNvPr id="0" name=""/>
        <dsp:cNvSpPr/>
      </dsp:nvSpPr>
      <dsp:spPr>
        <a:xfrm>
          <a:off x="0" y="1204056"/>
          <a:ext cx="6496050" cy="9617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FBF05A-B4AA-498A-9B3C-E755EA421720}">
      <dsp:nvSpPr>
        <dsp:cNvPr id="0" name=""/>
        <dsp:cNvSpPr/>
      </dsp:nvSpPr>
      <dsp:spPr>
        <a:xfrm>
          <a:off x="290922" y="1420445"/>
          <a:ext cx="528950" cy="5289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C766314-C631-4344-BCD1-2C8EAF020206}">
      <dsp:nvSpPr>
        <dsp:cNvPr id="0" name=""/>
        <dsp:cNvSpPr/>
      </dsp:nvSpPr>
      <dsp:spPr>
        <a:xfrm>
          <a:off x="1110795" y="1204056"/>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lumMod val="95000"/>
                  <a:lumOff val="5000"/>
                </a:schemeClr>
              </a:solidFill>
              <a:latin typeface="Arial Black" panose="020B0A04020102020204" pitchFamily="34" charset="0"/>
            </a:rPr>
            <a:t>THE LIST IS ENCRYPTED ON TELEGRAM (ENCRYPTED MESSAGE EXCHANGE APP)</a:t>
          </a:r>
        </a:p>
      </dsp:txBody>
      <dsp:txXfrm>
        <a:off x="1110795" y="1204056"/>
        <a:ext cx="5385254" cy="961727"/>
      </dsp:txXfrm>
    </dsp:sp>
    <dsp:sp modelId="{31C0CB45-DC6E-436E-9B77-F45EA985693E}">
      <dsp:nvSpPr>
        <dsp:cNvPr id="0" name=""/>
        <dsp:cNvSpPr/>
      </dsp:nvSpPr>
      <dsp:spPr>
        <a:xfrm>
          <a:off x="0" y="2406215"/>
          <a:ext cx="6496050" cy="96172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DCFFF5-F089-40D4-8971-6544FADCB3F4}">
      <dsp:nvSpPr>
        <dsp:cNvPr id="0" name=""/>
        <dsp:cNvSpPr/>
      </dsp:nvSpPr>
      <dsp:spPr>
        <a:xfrm>
          <a:off x="290922" y="2622604"/>
          <a:ext cx="528950" cy="5289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9BAF8E1-4FB2-4049-A944-A0EE3315BEA5}">
      <dsp:nvSpPr>
        <dsp:cNvPr id="0" name=""/>
        <dsp:cNvSpPr/>
      </dsp:nvSpPr>
      <dsp:spPr>
        <a:xfrm>
          <a:off x="1110795" y="2406215"/>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lumMod val="95000"/>
                  <a:lumOff val="5000"/>
                </a:schemeClr>
              </a:solidFill>
              <a:latin typeface="Arial Black" panose="020B0A04020102020204" pitchFamily="34" charset="0"/>
            </a:rPr>
            <a:t>HAS 2,400 SUBSCRIBERS.</a:t>
          </a:r>
        </a:p>
      </dsp:txBody>
      <dsp:txXfrm>
        <a:off x="1110795" y="2406215"/>
        <a:ext cx="5385254" cy="961727"/>
      </dsp:txXfrm>
    </dsp:sp>
    <dsp:sp modelId="{DCDC4F6A-B988-464B-87B8-75FE443F1301}">
      <dsp:nvSpPr>
        <dsp:cNvPr id="0" name=""/>
        <dsp:cNvSpPr/>
      </dsp:nvSpPr>
      <dsp:spPr>
        <a:xfrm>
          <a:off x="0" y="3608375"/>
          <a:ext cx="6496050" cy="96172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2BC5F6-4590-4019-A010-9798F36B2FB7}">
      <dsp:nvSpPr>
        <dsp:cNvPr id="0" name=""/>
        <dsp:cNvSpPr/>
      </dsp:nvSpPr>
      <dsp:spPr>
        <a:xfrm>
          <a:off x="290922" y="3824763"/>
          <a:ext cx="528950" cy="5289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3A04E67-874B-41C1-A2B9-DC899D183A3E}">
      <dsp:nvSpPr>
        <dsp:cNvPr id="0" name=""/>
        <dsp:cNvSpPr/>
      </dsp:nvSpPr>
      <dsp:spPr>
        <a:xfrm>
          <a:off x="1181099" y="3608375"/>
          <a:ext cx="5244645"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lumMod val="95000"/>
                  <a:lumOff val="5000"/>
                </a:schemeClr>
              </a:solidFill>
              <a:latin typeface="Arial Black" panose="020B0A04020102020204" pitchFamily="34" charset="0"/>
            </a:rPr>
            <a:t>CT SEN. BLUMENTAL ON TOP OF LIST</a:t>
          </a:r>
        </a:p>
      </dsp:txBody>
      <dsp:txXfrm>
        <a:off x="1181099" y="3608375"/>
        <a:ext cx="5244645" cy="9617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96983-7089-4210-81BA-0C1101B2E50D}">
      <dsp:nvSpPr>
        <dsp:cNvPr id="0" name=""/>
        <dsp:cNvSpPr/>
      </dsp:nvSpPr>
      <dsp:spPr>
        <a:xfrm>
          <a:off x="0" y="2"/>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6E13C1-5528-4CB4-A638-FA008623D8AD}">
      <dsp:nvSpPr>
        <dsp:cNvPr id="0" name=""/>
        <dsp:cNvSpPr/>
      </dsp:nvSpPr>
      <dsp:spPr>
        <a:xfrm>
          <a:off x="290922" y="218286"/>
          <a:ext cx="528950" cy="5289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8FD32D3-1C94-43AF-BEA1-6464BF1A6888}">
      <dsp:nvSpPr>
        <dsp:cNvPr id="0" name=""/>
        <dsp:cNvSpPr/>
      </dsp:nvSpPr>
      <dsp:spPr>
        <a:xfrm>
          <a:off x="1110795" y="1897"/>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lumMod val="95000"/>
                  <a:lumOff val="5000"/>
                </a:schemeClr>
              </a:solidFill>
              <a:latin typeface="Arial Black" panose="020B0A04020102020204" pitchFamily="34" charset="0"/>
            </a:rPr>
            <a:t>GEN-Z MEME WEB SITE USED BY “THE BASE”</a:t>
          </a:r>
        </a:p>
      </dsp:txBody>
      <dsp:txXfrm>
        <a:off x="1110795" y="1897"/>
        <a:ext cx="5385254" cy="961727"/>
      </dsp:txXfrm>
    </dsp:sp>
    <dsp:sp modelId="{D52BDF6B-FCC4-4A9E-AD00-09426C34E838}">
      <dsp:nvSpPr>
        <dsp:cNvPr id="0" name=""/>
        <dsp:cNvSpPr/>
      </dsp:nvSpPr>
      <dsp:spPr>
        <a:xfrm>
          <a:off x="0" y="1204056"/>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7FD17C-2F6A-4B74-A7E0-58CABB4F0298}">
      <dsp:nvSpPr>
        <dsp:cNvPr id="0" name=""/>
        <dsp:cNvSpPr/>
      </dsp:nvSpPr>
      <dsp:spPr>
        <a:xfrm>
          <a:off x="290922" y="1420445"/>
          <a:ext cx="528950" cy="5289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F843FB8-1E53-4D9E-A132-5430E3D62D8B}">
      <dsp:nvSpPr>
        <dsp:cNvPr id="0" name=""/>
        <dsp:cNvSpPr/>
      </dsp:nvSpPr>
      <dsp:spPr>
        <a:xfrm>
          <a:off x="1110795" y="1204056"/>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lumMod val="95000"/>
                  <a:lumOff val="5000"/>
                </a:schemeClr>
              </a:solidFill>
              <a:latin typeface="Arial Black" panose="020B0A04020102020204" pitchFamily="34" charset="0"/>
            </a:rPr>
            <a:t>IFUNNY NOW HAS A PROPAGANDA VIDEO SHOWING THE BASE TRAINING IN US</a:t>
          </a:r>
        </a:p>
      </dsp:txBody>
      <dsp:txXfrm>
        <a:off x="1110795" y="1204056"/>
        <a:ext cx="5385254" cy="961727"/>
      </dsp:txXfrm>
    </dsp:sp>
    <dsp:sp modelId="{61ADD6FF-6E28-4008-A8B0-8850D5DB8BE8}">
      <dsp:nvSpPr>
        <dsp:cNvPr id="0" name=""/>
        <dsp:cNvSpPr/>
      </dsp:nvSpPr>
      <dsp:spPr>
        <a:xfrm>
          <a:off x="0" y="2406215"/>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856D3B-D292-41C1-9148-0B1ABCA67747}">
      <dsp:nvSpPr>
        <dsp:cNvPr id="0" name=""/>
        <dsp:cNvSpPr/>
      </dsp:nvSpPr>
      <dsp:spPr>
        <a:xfrm>
          <a:off x="290922" y="2622604"/>
          <a:ext cx="528950" cy="5289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E61F0C0-AC05-4A75-8C67-CA3721A43859}">
      <dsp:nvSpPr>
        <dsp:cNvPr id="0" name=""/>
        <dsp:cNvSpPr/>
      </dsp:nvSpPr>
      <dsp:spPr>
        <a:xfrm>
          <a:off x="1110795" y="2406215"/>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Black" panose="020B0A04020102020204" pitchFamily="34" charset="0"/>
            </a:rPr>
            <a:t>VIDEO GAMING </a:t>
          </a:r>
        </a:p>
      </dsp:txBody>
      <dsp:txXfrm>
        <a:off x="1110795" y="2406215"/>
        <a:ext cx="5385254" cy="961727"/>
      </dsp:txXfrm>
    </dsp:sp>
    <dsp:sp modelId="{CCB90525-399E-4A30-9645-DE6C64F407F7}">
      <dsp:nvSpPr>
        <dsp:cNvPr id="0" name=""/>
        <dsp:cNvSpPr/>
      </dsp:nvSpPr>
      <dsp:spPr>
        <a:xfrm>
          <a:off x="0" y="3608375"/>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CE1F64-41CC-4D0B-BF83-D8E39637F3E8}">
      <dsp:nvSpPr>
        <dsp:cNvPr id="0" name=""/>
        <dsp:cNvSpPr/>
      </dsp:nvSpPr>
      <dsp:spPr>
        <a:xfrm>
          <a:off x="290922" y="3824763"/>
          <a:ext cx="528950" cy="5289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8C6C7D4-E5A6-4079-B4B5-D70098020876}">
      <dsp:nvSpPr>
        <dsp:cNvPr id="0" name=""/>
        <dsp:cNvSpPr/>
      </dsp:nvSpPr>
      <dsp:spPr>
        <a:xfrm>
          <a:off x="1110795" y="3608375"/>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Black" panose="020B0A04020102020204" pitchFamily="34" charset="0"/>
            </a:rPr>
            <a:t>SALE OF ILLICIT DRUGS &amp; STEROIDS TO FUND NEO-NAZI OPERATIONS</a:t>
          </a:r>
        </a:p>
      </dsp:txBody>
      <dsp:txXfrm>
        <a:off x="1110795" y="3608375"/>
        <a:ext cx="5385254" cy="9617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DFD27-E4C4-482C-8326-CFB7A0151AF7}">
      <dsp:nvSpPr>
        <dsp:cNvPr id="0" name=""/>
        <dsp:cNvSpPr/>
      </dsp:nvSpPr>
      <dsp:spPr>
        <a:xfrm>
          <a:off x="0" y="558"/>
          <a:ext cx="6496050" cy="13059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262693-E8BE-407E-A742-8C8F2C67CAB1}">
      <dsp:nvSpPr>
        <dsp:cNvPr id="0" name=""/>
        <dsp:cNvSpPr/>
      </dsp:nvSpPr>
      <dsp:spPr>
        <a:xfrm>
          <a:off x="395054" y="294400"/>
          <a:ext cx="718281" cy="7182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B860DBD-809F-490B-B2F5-D7417555F3FF}">
      <dsp:nvSpPr>
        <dsp:cNvPr id="0" name=""/>
        <dsp:cNvSpPr/>
      </dsp:nvSpPr>
      <dsp:spPr>
        <a:xfrm>
          <a:off x="1508391" y="558"/>
          <a:ext cx="4987658"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Black" panose="020B0A04020102020204" pitchFamily="34" charset="0"/>
            </a:rPr>
            <a:t>NO TANGIBLE ACTION FROM THE TRUMP WHITE HOUSE</a:t>
          </a:r>
        </a:p>
      </dsp:txBody>
      <dsp:txXfrm>
        <a:off x="1508391" y="558"/>
        <a:ext cx="4987658" cy="1305966"/>
      </dsp:txXfrm>
    </dsp:sp>
    <dsp:sp modelId="{F143238D-B35E-4C67-9692-1393DE90F4C6}">
      <dsp:nvSpPr>
        <dsp:cNvPr id="0" name=""/>
        <dsp:cNvSpPr/>
      </dsp:nvSpPr>
      <dsp:spPr>
        <a:xfrm>
          <a:off x="0" y="1633016"/>
          <a:ext cx="6496050" cy="13059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238558-42AD-409C-A5A5-38668F97E441}">
      <dsp:nvSpPr>
        <dsp:cNvPr id="0" name=""/>
        <dsp:cNvSpPr/>
      </dsp:nvSpPr>
      <dsp:spPr>
        <a:xfrm>
          <a:off x="395054" y="1926859"/>
          <a:ext cx="718281" cy="7182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8870A86-8FCD-4530-8418-C13754D387BC}">
      <dsp:nvSpPr>
        <dsp:cNvPr id="0" name=""/>
        <dsp:cNvSpPr/>
      </dsp:nvSpPr>
      <dsp:spPr>
        <a:xfrm>
          <a:off x="1508391" y="1633016"/>
          <a:ext cx="4987658"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Black" panose="020B0A04020102020204" pitchFamily="34" charset="0"/>
            </a:rPr>
            <a:t>WHITE HOUSE HAS SUPPORTED CODIFYING SECTION 230 IN TRADE DEALS</a:t>
          </a:r>
        </a:p>
      </dsp:txBody>
      <dsp:txXfrm>
        <a:off x="1508391" y="1633016"/>
        <a:ext cx="4987658" cy="1305966"/>
      </dsp:txXfrm>
    </dsp:sp>
    <dsp:sp modelId="{DA34F730-9647-49DF-BFE4-06FCD244B78D}">
      <dsp:nvSpPr>
        <dsp:cNvPr id="0" name=""/>
        <dsp:cNvSpPr/>
      </dsp:nvSpPr>
      <dsp:spPr>
        <a:xfrm>
          <a:off x="0" y="3265475"/>
          <a:ext cx="6496050" cy="13059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D14F3D-992F-4863-9543-876061CC09DC}">
      <dsp:nvSpPr>
        <dsp:cNvPr id="0" name=""/>
        <dsp:cNvSpPr/>
      </dsp:nvSpPr>
      <dsp:spPr>
        <a:xfrm>
          <a:off x="395054" y="3559317"/>
          <a:ext cx="718281" cy="7182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B8BD250-1F18-4731-90EC-759C35E90999}">
      <dsp:nvSpPr>
        <dsp:cNvPr id="0" name=""/>
        <dsp:cNvSpPr/>
      </dsp:nvSpPr>
      <dsp:spPr>
        <a:xfrm>
          <a:off x="1508391" y="3265475"/>
          <a:ext cx="4987658"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Black" panose="020B0A04020102020204" pitchFamily="34" charset="0"/>
            </a:rPr>
            <a:t>THE FBI &amp; DHS HAVE ACCELERATED PENETRATION OF WHITE NATIONALIST GROUPS</a:t>
          </a:r>
        </a:p>
      </dsp:txBody>
      <dsp:txXfrm>
        <a:off x="1508391" y="3265475"/>
        <a:ext cx="4987658" cy="130596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D411D9-D5BE-40DF-A37D-15EF955F3569}" type="datetimeFigureOut">
              <a:rPr lang="en-US" smtClean="0"/>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540BA3-72D3-488E-8321-0AE59C4C69A0}" type="slidenum">
              <a:rPr lang="en-US" smtClean="0"/>
              <a:t>‹#›</a:t>
            </a:fld>
            <a:endParaRPr lang="en-US" dirty="0"/>
          </a:p>
        </p:txBody>
      </p:sp>
    </p:spTree>
    <p:extLst>
      <p:ext uri="{BB962C8B-B14F-4D97-AF65-F5344CB8AC3E}">
        <p14:creationId xmlns:p14="http://schemas.microsoft.com/office/powerpoint/2010/main" val="3598754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D411D9-D5BE-40DF-A37D-15EF955F3569}" type="datetimeFigureOut">
              <a:rPr lang="en-US" smtClean="0"/>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540BA3-72D3-488E-8321-0AE59C4C69A0}" type="slidenum">
              <a:rPr lang="en-US" smtClean="0"/>
              <a:t>‹#›</a:t>
            </a:fld>
            <a:endParaRPr lang="en-US" dirty="0"/>
          </a:p>
        </p:txBody>
      </p:sp>
    </p:spTree>
    <p:extLst>
      <p:ext uri="{BB962C8B-B14F-4D97-AF65-F5344CB8AC3E}">
        <p14:creationId xmlns:p14="http://schemas.microsoft.com/office/powerpoint/2010/main" val="1246231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D411D9-D5BE-40DF-A37D-15EF955F3569}" type="datetimeFigureOut">
              <a:rPr lang="en-US" smtClean="0"/>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540BA3-72D3-488E-8321-0AE59C4C69A0}" type="slidenum">
              <a:rPr lang="en-US" smtClean="0"/>
              <a:t>‹#›</a:t>
            </a:fld>
            <a:endParaRPr lang="en-US" dirty="0"/>
          </a:p>
        </p:txBody>
      </p:sp>
    </p:spTree>
    <p:extLst>
      <p:ext uri="{BB962C8B-B14F-4D97-AF65-F5344CB8AC3E}">
        <p14:creationId xmlns:p14="http://schemas.microsoft.com/office/powerpoint/2010/main" val="1438692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D411D9-D5BE-40DF-A37D-15EF955F3569}" type="datetimeFigureOut">
              <a:rPr lang="en-US" smtClean="0"/>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540BA3-72D3-488E-8321-0AE59C4C69A0}"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53534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D411D9-D5BE-40DF-A37D-15EF955F3569}" type="datetimeFigureOut">
              <a:rPr lang="en-US" smtClean="0"/>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540BA3-72D3-488E-8321-0AE59C4C69A0}" type="slidenum">
              <a:rPr lang="en-US" smtClean="0"/>
              <a:t>‹#›</a:t>
            </a:fld>
            <a:endParaRPr lang="en-US" dirty="0"/>
          </a:p>
        </p:txBody>
      </p:sp>
    </p:spTree>
    <p:extLst>
      <p:ext uri="{BB962C8B-B14F-4D97-AF65-F5344CB8AC3E}">
        <p14:creationId xmlns:p14="http://schemas.microsoft.com/office/powerpoint/2010/main" val="3123805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D411D9-D5BE-40DF-A37D-15EF955F3569}" type="datetimeFigureOut">
              <a:rPr lang="en-US" smtClean="0"/>
              <a:t>11/19/2019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540BA3-72D3-488E-8321-0AE59C4C69A0}" type="slidenum">
              <a:rPr lang="en-US" smtClean="0"/>
              <a:t>‹#›</a:t>
            </a:fld>
            <a:endParaRPr lang="en-US" dirty="0"/>
          </a:p>
        </p:txBody>
      </p:sp>
    </p:spTree>
    <p:extLst>
      <p:ext uri="{BB962C8B-B14F-4D97-AF65-F5344CB8AC3E}">
        <p14:creationId xmlns:p14="http://schemas.microsoft.com/office/powerpoint/2010/main" val="4059738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D411D9-D5BE-40DF-A37D-15EF955F3569}" type="datetimeFigureOut">
              <a:rPr lang="en-US" smtClean="0"/>
              <a:t>11/19/2019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540BA3-72D3-488E-8321-0AE59C4C69A0}" type="slidenum">
              <a:rPr lang="en-US" smtClean="0"/>
              <a:t>‹#›</a:t>
            </a:fld>
            <a:endParaRPr lang="en-US" dirty="0"/>
          </a:p>
        </p:txBody>
      </p:sp>
    </p:spTree>
    <p:extLst>
      <p:ext uri="{BB962C8B-B14F-4D97-AF65-F5344CB8AC3E}">
        <p14:creationId xmlns:p14="http://schemas.microsoft.com/office/powerpoint/2010/main" val="3740601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D411D9-D5BE-40DF-A37D-15EF955F3569}" type="datetimeFigureOut">
              <a:rPr lang="en-US" smtClean="0"/>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540BA3-72D3-488E-8321-0AE59C4C69A0}" type="slidenum">
              <a:rPr lang="en-US" smtClean="0"/>
              <a:t>‹#›</a:t>
            </a:fld>
            <a:endParaRPr lang="en-US" dirty="0"/>
          </a:p>
        </p:txBody>
      </p:sp>
    </p:spTree>
    <p:extLst>
      <p:ext uri="{BB962C8B-B14F-4D97-AF65-F5344CB8AC3E}">
        <p14:creationId xmlns:p14="http://schemas.microsoft.com/office/powerpoint/2010/main" val="1845240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D411D9-D5BE-40DF-A37D-15EF955F3569}" type="datetimeFigureOut">
              <a:rPr lang="en-US" smtClean="0"/>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540BA3-72D3-488E-8321-0AE59C4C69A0}" type="slidenum">
              <a:rPr lang="en-US" smtClean="0"/>
              <a:t>‹#›</a:t>
            </a:fld>
            <a:endParaRPr lang="en-US" dirty="0"/>
          </a:p>
        </p:txBody>
      </p:sp>
    </p:spTree>
    <p:extLst>
      <p:ext uri="{BB962C8B-B14F-4D97-AF65-F5344CB8AC3E}">
        <p14:creationId xmlns:p14="http://schemas.microsoft.com/office/powerpoint/2010/main" val="4209344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D411D9-D5BE-40DF-A37D-15EF955F3569}" type="datetimeFigureOut">
              <a:rPr lang="en-US" smtClean="0"/>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540BA3-72D3-488E-8321-0AE59C4C69A0}" type="slidenum">
              <a:rPr lang="en-US" smtClean="0"/>
              <a:t>‹#›</a:t>
            </a:fld>
            <a:endParaRPr lang="en-US" dirty="0"/>
          </a:p>
        </p:txBody>
      </p:sp>
    </p:spTree>
    <p:extLst>
      <p:ext uri="{BB962C8B-B14F-4D97-AF65-F5344CB8AC3E}">
        <p14:creationId xmlns:p14="http://schemas.microsoft.com/office/powerpoint/2010/main" val="1566164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D411D9-D5BE-40DF-A37D-15EF955F3569}" type="datetimeFigureOut">
              <a:rPr lang="en-US" smtClean="0"/>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540BA3-72D3-488E-8321-0AE59C4C69A0}" type="slidenum">
              <a:rPr lang="en-US" smtClean="0"/>
              <a:t>‹#›</a:t>
            </a:fld>
            <a:endParaRPr lang="en-US" dirty="0"/>
          </a:p>
        </p:txBody>
      </p:sp>
    </p:spTree>
    <p:extLst>
      <p:ext uri="{BB962C8B-B14F-4D97-AF65-F5344CB8AC3E}">
        <p14:creationId xmlns:p14="http://schemas.microsoft.com/office/powerpoint/2010/main" val="1423192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D411D9-D5BE-40DF-A37D-15EF955F3569}" type="datetimeFigureOut">
              <a:rPr lang="en-US" smtClean="0"/>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540BA3-72D3-488E-8321-0AE59C4C69A0}" type="slidenum">
              <a:rPr lang="en-US" smtClean="0"/>
              <a:t>‹#›</a:t>
            </a:fld>
            <a:endParaRPr lang="en-US" dirty="0"/>
          </a:p>
        </p:txBody>
      </p:sp>
    </p:spTree>
    <p:extLst>
      <p:ext uri="{BB962C8B-B14F-4D97-AF65-F5344CB8AC3E}">
        <p14:creationId xmlns:p14="http://schemas.microsoft.com/office/powerpoint/2010/main" val="3210088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D411D9-D5BE-40DF-A37D-15EF955F3569}" type="datetimeFigureOut">
              <a:rPr lang="en-US" smtClean="0"/>
              <a:t>11/19/2019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540BA3-72D3-488E-8321-0AE59C4C69A0}" type="slidenum">
              <a:rPr lang="en-US" smtClean="0"/>
              <a:t>‹#›</a:t>
            </a:fld>
            <a:endParaRPr lang="en-US" dirty="0"/>
          </a:p>
        </p:txBody>
      </p:sp>
    </p:spTree>
    <p:extLst>
      <p:ext uri="{BB962C8B-B14F-4D97-AF65-F5344CB8AC3E}">
        <p14:creationId xmlns:p14="http://schemas.microsoft.com/office/powerpoint/2010/main" val="114462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D411D9-D5BE-40DF-A37D-15EF955F3569}" type="datetimeFigureOut">
              <a:rPr lang="en-US" smtClean="0"/>
              <a:t>11/19/2019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18540BA3-72D3-488E-8321-0AE59C4C69A0}" type="slidenum">
              <a:rPr lang="en-US" smtClean="0"/>
              <a:t>‹#›</a:t>
            </a:fld>
            <a:endParaRPr lang="en-US" dirty="0"/>
          </a:p>
        </p:txBody>
      </p:sp>
    </p:spTree>
    <p:extLst>
      <p:ext uri="{BB962C8B-B14F-4D97-AF65-F5344CB8AC3E}">
        <p14:creationId xmlns:p14="http://schemas.microsoft.com/office/powerpoint/2010/main" val="3918491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D411D9-D5BE-40DF-A37D-15EF955F3569}" type="datetimeFigureOut">
              <a:rPr lang="en-US" smtClean="0"/>
              <a:t>11/19/2019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18540BA3-72D3-488E-8321-0AE59C4C69A0}" type="slidenum">
              <a:rPr lang="en-US" smtClean="0"/>
              <a:t>‹#›</a:t>
            </a:fld>
            <a:endParaRPr lang="en-US" dirty="0"/>
          </a:p>
        </p:txBody>
      </p:sp>
    </p:spTree>
    <p:extLst>
      <p:ext uri="{BB962C8B-B14F-4D97-AF65-F5344CB8AC3E}">
        <p14:creationId xmlns:p14="http://schemas.microsoft.com/office/powerpoint/2010/main" val="3478984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D411D9-D5BE-40DF-A37D-15EF955F3569}" type="datetimeFigureOut">
              <a:rPr lang="en-US" smtClean="0"/>
              <a:t>11/19/2019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18540BA3-72D3-488E-8321-0AE59C4C69A0}" type="slidenum">
              <a:rPr lang="en-US" smtClean="0"/>
              <a:t>‹#›</a:t>
            </a:fld>
            <a:endParaRPr lang="en-US" dirty="0"/>
          </a:p>
        </p:txBody>
      </p:sp>
    </p:spTree>
    <p:extLst>
      <p:ext uri="{BB962C8B-B14F-4D97-AF65-F5344CB8AC3E}">
        <p14:creationId xmlns:p14="http://schemas.microsoft.com/office/powerpoint/2010/main" val="188248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D411D9-D5BE-40DF-A37D-15EF955F3569}" type="datetimeFigureOut">
              <a:rPr lang="en-US" smtClean="0"/>
              <a:t>11/19/2019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540BA3-72D3-488E-8321-0AE59C4C69A0}" type="slidenum">
              <a:rPr lang="en-US" smtClean="0"/>
              <a:t>‹#›</a:t>
            </a:fld>
            <a:endParaRPr lang="en-US" dirty="0"/>
          </a:p>
        </p:txBody>
      </p:sp>
    </p:spTree>
    <p:extLst>
      <p:ext uri="{BB962C8B-B14F-4D97-AF65-F5344CB8AC3E}">
        <p14:creationId xmlns:p14="http://schemas.microsoft.com/office/powerpoint/2010/main" val="2678346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D411D9-D5BE-40DF-A37D-15EF955F3569}" type="datetimeFigureOut">
              <a:rPr lang="en-US" smtClean="0"/>
              <a:t>11/19/2019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8540BA3-72D3-488E-8321-0AE59C4C69A0}" type="slidenum">
              <a:rPr lang="en-US" smtClean="0"/>
              <a:t>‹#›</a:t>
            </a:fld>
            <a:endParaRPr lang="en-US" dirty="0"/>
          </a:p>
        </p:txBody>
      </p:sp>
    </p:spTree>
    <p:extLst>
      <p:ext uri="{BB962C8B-B14F-4D97-AF65-F5344CB8AC3E}">
        <p14:creationId xmlns:p14="http://schemas.microsoft.com/office/powerpoint/2010/main" val="196145336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AMBMCG@USA.NET"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01C70-62BA-4362-9971-3834462B53B8}"/>
              </a:ext>
            </a:extLst>
          </p:cNvPr>
          <p:cNvSpPr>
            <a:spLocks noGrp="1"/>
          </p:cNvSpPr>
          <p:nvPr>
            <p:ph type="ctrTitle"/>
          </p:nvPr>
        </p:nvSpPr>
        <p:spPr>
          <a:xfrm>
            <a:off x="1154955" y="-449705"/>
            <a:ext cx="8825658" cy="2173729"/>
          </a:xfrm>
        </p:spPr>
        <p:txBody>
          <a:bodyPr/>
          <a:lstStyle/>
          <a:p>
            <a:pPr algn="ctr"/>
            <a:r>
              <a:rPr lang="en-US" sz="3200" dirty="0">
                <a:highlight>
                  <a:srgbClr val="000080"/>
                </a:highlight>
                <a:latin typeface="Arial Black" panose="020B0A04020102020204" pitchFamily="34" charset="0"/>
              </a:rPr>
              <a:t>A PRIMER ON INTERNET ANTI-SEMITISM &amp; NEO-NAZI INCITEMENT</a:t>
            </a:r>
          </a:p>
        </p:txBody>
      </p:sp>
      <p:sp>
        <p:nvSpPr>
          <p:cNvPr id="3" name="Subtitle 2">
            <a:extLst>
              <a:ext uri="{FF2B5EF4-FFF2-40B4-BE49-F238E27FC236}">
                <a16:creationId xmlns:a16="http://schemas.microsoft.com/office/drawing/2014/main" id="{220A6548-13BC-4E87-AC95-B27B45DAA54A}"/>
              </a:ext>
            </a:extLst>
          </p:cNvPr>
          <p:cNvSpPr>
            <a:spLocks noGrp="1"/>
          </p:cNvSpPr>
          <p:nvPr>
            <p:ph type="subTitle" idx="1"/>
          </p:nvPr>
        </p:nvSpPr>
        <p:spPr>
          <a:xfrm>
            <a:off x="1154955" y="1962150"/>
            <a:ext cx="8825658" cy="3676650"/>
          </a:xfrm>
        </p:spPr>
        <p:txBody>
          <a:bodyPr>
            <a:normAutofit/>
          </a:bodyPr>
          <a:lstStyle/>
          <a:p>
            <a:pPr algn="ctr"/>
            <a:r>
              <a:rPr lang="en-US" sz="2400" dirty="0">
                <a:solidFill>
                  <a:schemeClr val="accent1">
                    <a:lumMod val="20000"/>
                    <a:lumOff val="80000"/>
                  </a:schemeClr>
                </a:solidFill>
                <a:highlight>
                  <a:srgbClr val="000000"/>
                </a:highlight>
                <a:latin typeface="Arial Black" panose="020B0A04020102020204" pitchFamily="34" charset="0"/>
              </a:rPr>
              <a:t>AMB. MARC GINSBERG</a:t>
            </a:r>
          </a:p>
          <a:p>
            <a:pPr algn="ctr"/>
            <a:r>
              <a:rPr lang="en-US" sz="2400" dirty="0">
                <a:solidFill>
                  <a:schemeClr val="accent1">
                    <a:lumMod val="20000"/>
                    <a:lumOff val="80000"/>
                  </a:schemeClr>
                </a:solidFill>
                <a:highlight>
                  <a:srgbClr val="000000"/>
                </a:highlight>
                <a:latin typeface="Arial Black" panose="020B0A04020102020204" pitchFamily="34" charset="0"/>
              </a:rPr>
              <a:t>ERIC FEINBERG</a:t>
            </a:r>
          </a:p>
          <a:p>
            <a:pPr algn="ctr"/>
            <a:r>
              <a:rPr lang="en-US" sz="1800" dirty="0">
                <a:solidFill>
                  <a:srgbClr val="FFFF00"/>
                </a:solidFill>
                <a:latin typeface="Arial Black" panose="020B0A04020102020204" pitchFamily="34" charset="0"/>
              </a:rPr>
              <a:t>National assembly of rabbis</a:t>
            </a:r>
          </a:p>
          <a:p>
            <a:pPr algn="ctr"/>
            <a:r>
              <a:rPr lang="en-US" sz="1800" dirty="0">
                <a:solidFill>
                  <a:srgbClr val="FFFF00"/>
                </a:solidFill>
                <a:latin typeface="Arial Black" panose="020B0A04020102020204" pitchFamily="34" charset="0"/>
              </a:rPr>
              <a:t>Webinar</a:t>
            </a:r>
          </a:p>
          <a:p>
            <a:pPr algn="ctr"/>
            <a:r>
              <a:rPr lang="en-US" sz="1800" dirty="0">
                <a:solidFill>
                  <a:srgbClr val="FFFF00"/>
                </a:solidFill>
                <a:latin typeface="Arial Black" panose="020B0A04020102020204" pitchFamily="34" charset="0"/>
              </a:rPr>
              <a:t>November 19, 2019</a:t>
            </a:r>
          </a:p>
        </p:txBody>
      </p:sp>
      <p:pic>
        <p:nvPicPr>
          <p:cNvPr id="4" name="Picture 3" descr="A screenshot of a cell phone&#10;&#10;Description automatically generated">
            <a:extLst>
              <a:ext uri="{FF2B5EF4-FFF2-40B4-BE49-F238E27FC236}">
                <a16:creationId xmlns:a16="http://schemas.microsoft.com/office/drawing/2014/main" id="{27FDDE23-009E-4F14-9D80-6BDCD50FDFF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162425" y="4333875"/>
            <a:ext cx="2857500" cy="2266949"/>
          </a:xfrm>
          <a:prstGeom prst="rect">
            <a:avLst/>
          </a:prstGeom>
        </p:spPr>
      </p:pic>
      <p:sp>
        <p:nvSpPr>
          <p:cNvPr id="6" name="TextBox 5">
            <a:extLst>
              <a:ext uri="{FF2B5EF4-FFF2-40B4-BE49-F238E27FC236}">
                <a16:creationId xmlns:a16="http://schemas.microsoft.com/office/drawing/2014/main" id="{69F4FF84-392E-4535-806F-4B898C2F8472}"/>
              </a:ext>
            </a:extLst>
          </p:cNvPr>
          <p:cNvSpPr txBox="1"/>
          <p:nvPr/>
        </p:nvSpPr>
        <p:spPr>
          <a:xfrm>
            <a:off x="8943975" y="5800725"/>
            <a:ext cx="2695575" cy="646331"/>
          </a:xfrm>
          <a:prstGeom prst="rect">
            <a:avLst/>
          </a:prstGeom>
          <a:noFill/>
        </p:spPr>
        <p:txBody>
          <a:bodyPr wrap="square" rtlCol="0">
            <a:spAutoFit/>
          </a:bodyPr>
          <a:lstStyle/>
          <a:p>
            <a:r>
              <a:rPr lang="en-US" dirty="0">
                <a:highlight>
                  <a:srgbClr val="FF0000"/>
                </a:highlight>
              </a:rPr>
              <a:t>COPYWRITED © BY CSW</a:t>
            </a:r>
          </a:p>
        </p:txBody>
      </p:sp>
    </p:spTree>
    <p:extLst>
      <p:ext uri="{BB962C8B-B14F-4D97-AF65-F5344CB8AC3E}">
        <p14:creationId xmlns:p14="http://schemas.microsoft.com/office/powerpoint/2010/main" val="1063773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13"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E3DD90CD-AD3B-4E35-B4CC-1F8CF244125D}"/>
              </a:ext>
            </a:extLst>
          </p:cNvPr>
          <p:cNvSpPr>
            <a:spLocks noGrp="1"/>
          </p:cNvSpPr>
          <p:nvPr>
            <p:ph type="title"/>
          </p:nvPr>
        </p:nvSpPr>
        <p:spPr>
          <a:xfrm>
            <a:off x="648930" y="629267"/>
            <a:ext cx="9252154" cy="1016654"/>
          </a:xfrm>
        </p:spPr>
        <p:txBody>
          <a:bodyPr>
            <a:normAutofit/>
          </a:bodyPr>
          <a:lstStyle/>
          <a:p>
            <a:pPr>
              <a:lnSpc>
                <a:spcPct val="90000"/>
              </a:lnSpc>
            </a:pPr>
            <a:r>
              <a:rPr lang="en-US" sz="3300" dirty="0">
                <a:solidFill>
                  <a:srgbClr val="EBEBEB"/>
                </a:solidFill>
                <a:highlight>
                  <a:srgbClr val="000080"/>
                </a:highlight>
                <a:latin typeface="Arial Black" panose="020B0A04020102020204" pitchFamily="34" charset="0"/>
              </a:rPr>
              <a:t>ENCRYPTION ENABLES</a:t>
            </a:r>
            <a:br>
              <a:rPr lang="en-US" sz="3300" dirty="0">
                <a:solidFill>
                  <a:srgbClr val="EBEBEB"/>
                </a:solidFill>
                <a:highlight>
                  <a:srgbClr val="000080"/>
                </a:highlight>
                <a:latin typeface="Arial Black" panose="020B0A04020102020204" pitchFamily="34" charset="0"/>
              </a:rPr>
            </a:br>
            <a:r>
              <a:rPr lang="en-US" sz="3300" dirty="0">
                <a:solidFill>
                  <a:srgbClr val="EBEBEB"/>
                </a:solidFill>
                <a:highlight>
                  <a:srgbClr val="000080"/>
                </a:highlight>
                <a:latin typeface="Arial Black" panose="020B0A04020102020204" pitchFamily="34" charset="0"/>
              </a:rPr>
              <a:t>HIDING IN PLAIN SIGHT</a:t>
            </a:r>
          </a:p>
        </p:txBody>
      </p:sp>
      <p:sp>
        <p:nvSpPr>
          <p:cNvPr id="15" name="Rectangle 14">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Freeform: Shape 16">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pic>
        <p:nvPicPr>
          <p:cNvPr id="4" name="Picture 3" descr="A screenshot of a cell phone&#10;&#10;Description automatically generated">
            <a:extLst>
              <a:ext uri="{FF2B5EF4-FFF2-40B4-BE49-F238E27FC236}">
                <a16:creationId xmlns:a16="http://schemas.microsoft.com/office/drawing/2014/main" id="{DD2E82DB-6B3C-4A13-A908-9A100695821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161270" y="120015"/>
            <a:ext cx="1196340" cy="1151890"/>
          </a:xfrm>
          <a:prstGeom prst="rect">
            <a:avLst/>
          </a:prstGeom>
        </p:spPr>
      </p:pic>
      <p:graphicFrame>
        <p:nvGraphicFramePr>
          <p:cNvPr id="6" name="Content Placeholder 2">
            <a:extLst>
              <a:ext uri="{FF2B5EF4-FFF2-40B4-BE49-F238E27FC236}">
                <a16:creationId xmlns:a16="http://schemas.microsoft.com/office/drawing/2014/main" id="{B94EA31D-046B-4513-9582-1D998B874FED}"/>
              </a:ext>
            </a:extLst>
          </p:cNvPr>
          <p:cNvGraphicFramePr>
            <a:graphicFrameLocks noGrp="1"/>
          </p:cNvGraphicFramePr>
          <p:nvPr>
            <p:ph idx="1"/>
            <p:extLst>
              <p:ext uri="{D42A27DB-BD31-4B8C-83A1-F6EECF244321}">
                <p14:modId xmlns:p14="http://schemas.microsoft.com/office/powerpoint/2010/main" val="15184730"/>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967837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58E89-D02F-41BC-9021-8DFAC7D03070}"/>
              </a:ext>
            </a:extLst>
          </p:cNvPr>
          <p:cNvSpPr>
            <a:spLocks noGrp="1"/>
          </p:cNvSpPr>
          <p:nvPr>
            <p:ph type="title"/>
          </p:nvPr>
        </p:nvSpPr>
        <p:spPr/>
        <p:txBody>
          <a:bodyPr/>
          <a:lstStyle/>
          <a:p>
            <a:pPr algn="ctr"/>
            <a:r>
              <a:rPr lang="en-US" sz="3600" dirty="0">
                <a:highlight>
                  <a:srgbClr val="000080"/>
                </a:highlight>
                <a:latin typeface="Arial Black" panose="020B0A04020102020204" pitchFamily="34" charset="0"/>
              </a:rPr>
              <a:t>THE ANTI-SEMITIC CONTENT </a:t>
            </a:r>
            <a:br>
              <a:rPr lang="en-US" sz="3600" dirty="0">
                <a:highlight>
                  <a:srgbClr val="000080"/>
                </a:highlight>
                <a:latin typeface="Arial Black" panose="020B0A04020102020204" pitchFamily="34" charset="0"/>
              </a:rPr>
            </a:br>
            <a:r>
              <a:rPr lang="en-US" sz="3600" dirty="0">
                <a:highlight>
                  <a:srgbClr val="000080"/>
                </a:highlight>
                <a:latin typeface="Arial Black" panose="020B0A04020102020204" pitchFamily="34" charset="0"/>
              </a:rPr>
              <a:t>“RABBIT HOLE”</a:t>
            </a:r>
          </a:p>
        </p:txBody>
      </p:sp>
      <p:sp>
        <p:nvSpPr>
          <p:cNvPr id="3" name="Content Placeholder 2">
            <a:extLst>
              <a:ext uri="{FF2B5EF4-FFF2-40B4-BE49-F238E27FC236}">
                <a16:creationId xmlns:a16="http://schemas.microsoft.com/office/drawing/2014/main" id="{77612AB0-EAF1-4F0A-AEB0-4FEB04DA7609}"/>
              </a:ext>
            </a:extLst>
          </p:cNvPr>
          <p:cNvSpPr>
            <a:spLocks noGrp="1"/>
          </p:cNvSpPr>
          <p:nvPr>
            <p:ph idx="1"/>
          </p:nvPr>
        </p:nvSpPr>
        <p:spPr/>
        <p:txBody>
          <a:bodyPr>
            <a:normAutofit/>
          </a:bodyPr>
          <a:lstStyle/>
          <a:p>
            <a:r>
              <a:rPr lang="en-US" sz="2400" dirty="0">
                <a:latin typeface="Arial Black" panose="020B0A04020102020204" pitchFamily="34" charset="0"/>
              </a:rPr>
              <a:t>GOOGLE SEARCHES LEAD TO OMINOUS CONTENT</a:t>
            </a:r>
          </a:p>
          <a:p>
            <a:r>
              <a:rPr lang="en-US" sz="2400" dirty="0">
                <a:latin typeface="Arial Black" panose="020B0A04020102020204" pitchFamily="34" charset="0"/>
              </a:rPr>
              <a:t>TWITTER ACCOUNTS/FACEBOOK ACCOUNTS</a:t>
            </a:r>
          </a:p>
          <a:p>
            <a:r>
              <a:rPr lang="en-US" sz="2400" dirty="0">
                <a:latin typeface="Arial Black" panose="020B0A04020102020204" pitchFamily="34" charset="0"/>
              </a:rPr>
              <a:t>MESSAGING BOARDS</a:t>
            </a:r>
          </a:p>
          <a:p>
            <a:r>
              <a:rPr lang="en-US" sz="2400" dirty="0">
                <a:latin typeface="Arial Black" panose="020B0A04020102020204" pitchFamily="34" charset="0"/>
              </a:rPr>
              <a:t>ADVERTISE ENCRYPTED EMAIL ADDRESSES &amp; LINK ACCOUNTS BETWEEN PLATFORMS</a:t>
            </a:r>
          </a:p>
          <a:p>
            <a:pPr lvl="1"/>
            <a:r>
              <a:rPr lang="en-US" sz="2200" dirty="0">
                <a:latin typeface="Arial Black" panose="020B0A04020102020204" pitchFamily="34" charset="0"/>
              </a:rPr>
              <a:t>*  POST ON MINDS ACCOUNT LINKED</a:t>
            </a:r>
          </a:p>
          <a:p>
            <a:pPr marL="914400" lvl="2" indent="0">
              <a:buNone/>
            </a:pPr>
            <a:r>
              <a:rPr lang="en-US" sz="2000" dirty="0">
                <a:latin typeface="Arial Black" panose="020B0A04020102020204" pitchFamily="34" charset="0"/>
              </a:rPr>
              <a:t>FEUERKRIEG DIVISION TO GAB &amp; OPENLY DISPLAYED                  ITS ENCRYPTED “PROTONMAIL” EMAIL ADDRESS</a:t>
            </a:r>
          </a:p>
        </p:txBody>
      </p:sp>
      <p:pic>
        <p:nvPicPr>
          <p:cNvPr id="4" name="Picture 3" descr="A screenshot of a cell phone&#10;&#10;Description automatically generated">
            <a:extLst>
              <a:ext uri="{FF2B5EF4-FFF2-40B4-BE49-F238E27FC236}">
                <a16:creationId xmlns:a16="http://schemas.microsoft.com/office/drawing/2014/main" id="{A483AAC6-4E91-4F3E-9BA4-B70FED93688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232390" y="150495"/>
            <a:ext cx="1196340" cy="1151890"/>
          </a:xfrm>
          <a:prstGeom prst="rect">
            <a:avLst/>
          </a:prstGeom>
        </p:spPr>
      </p:pic>
    </p:spTree>
    <p:extLst>
      <p:ext uri="{BB962C8B-B14F-4D97-AF65-F5344CB8AC3E}">
        <p14:creationId xmlns:p14="http://schemas.microsoft.com/office/powerpoint/2010/main" val="87076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 name="Picture 2" descr="Screen Shots - Word">
            <a:extLst>
              <a:ext uri="{FF2B5EF4-FFF2-40B4-BE49-F238E27FC236}">
                <a16:creationId xmlns:a16="http://schemas.microsoft.com/office/drawing/2014/main" id="{470B3D78-44F0-4343-87AE-415F7153B54E}"/>
              </a:ext>
            </a:extLst>
          </p:cNvPr>
          <p:cNvPicPr>
            <a:picLocks noChangeAspect="1"/>
          </p:cNvPicPr>
          <p:nvPr/>
        </p:nvPicPr>
        <p:blipFill rotWithShape="1">
          <a:blip r:embed="rId3">
            <a:extLst>
              <a:ext uri="{28A0092B-C50C-407E-A947-70E740481C1C}">
                <a14:useLocalDpi xmlns:a14="http://schemas.microsoft.com/office/drawing/2010/main" val="0"/>
              </a:ext>
            </a:extLst>
          </a:blip>
          <a:srcRect l="2168" r="2278" b="1"/>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52B1435E-BAB8-43AB-AF6A-C15D437DC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A screenshot of a cell phone&#10;&#10;Description automatically generated">
            <a:extLst>
              <a:ext uri="{FF2B5EF4-FFF2-40B4-BE49-F238E27FC236}">
                <a16:creationId xmlns:a16="http://schemas.microsoft.com/office/drawing/2014/main" id="{65087A6A-EF44-42E2-80DF-EB9C53FB601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191750" y="109855"/>
            <a:ext cx="1196340" cy="1151890"/>
          </a:xfrm>
          <a:prstGeom prst="rect">
            <a:avLst/>
          </a:prstGeom>
        </p:spPr>
      </p:pic>
    </p:spTree>
    <p:extLst>
      <p:ext uri="{BB962C8B-B14F-4D97-AF65-F5344CB8AC3E}">
        <p14:creationId xmlns:p14="http://schemas.microsoft.com/office/powerpoint/2010/main" val="4174471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1C5D4-F5A4-4F5B-A55E-6FC052B9BF52}"/>
              </a:ext>
            </a:extLst>
          </p:cNvPr>
          <p:cNvSpPr>
            <a:spLocks noGrp="1"/>
          </p:cNvSpPr>
          <p:nvPr>
            <p:ph type="title"/>
          </p:nvPr>
        </p:nvSpPr>
        <p:spPr/>
        <p:txBody>
          <a:bodyPr/>
          <a:lstStyle/>
          <a:p>
            <a:pPr algn="ctr"/>
            <a:r>
              <a:rPr lang="en-US" sz="3600" dirty="0">
                <a:highlight>
                  <a:srgbClr val="000080"/>
                </a:highlight>
                <a:latin typeface="Arial Black" panose="020B0A04020102020204" pitchFamily="34" charset="0"/>
              </a:rPr>
              <a:t>“ZUCK-LIKE” PLEDGES VS. REALITY</a:t>
            </a:r>
          </a:p>
        </p:txBody>
      </p:sp>
      <p:sp>
        <p:nvSpPr>
          <p:cNvPr id="3" name="Content Placeholder 2">
            <a:extLst>
              <a:ext uri="{FF2B5EF4-FFF2-40B4-BE49-F238E27FC236}">
                <a16:creationId xmlns:a16="http://schemas.microsoft.com/office/drawing/2014/main" id="{B0E84BA9-01E6-4F9E-8C09-597C39558949}"/>
              </a:ext>
            </a:extLst>
          </p:cNvPr>
          <p:cNvSpPr>
            <a:spLocks noGrp="1"/>
          </p:cNvSpPr>
          <p:nvPr>
            <p:ph idx="1"/>
          </p:nvPr>
        </p:nvSpPr>
        <p:spPr>
          <a:xfrm>
            <a:off x="1103312" y="1552576"/>
            <a:ext cx="8946541" cy="4695824"/>
          </a:xfrm>
        </p:spPr>
        <p:txBody>
          <a:bodyPr>
            <a:normAutofit fontScale="25000" lnSpcReduction="20000"/>
          </a:bodyPr>
          <a:lstStyle/>
          <a:p>
            <a:r>
              <a:rPr lang="en-US" sz="9600" dirty="0">
                <a:latin typeface="Arial Black" panose="020B0A04020102020204" pitchFamily="34" charset="0"/>
              </a:rPr>
              <a:t>MAINSTREAM SOCIAL MEDIA COMPANIES HAVE:</a:t>
            </a:r>
          </a:p>
          <a:p>
            <a:endParaRPr lang="en-US" sz="9600" dirty="0">
              <a:latin typeface="Arial Black" panose="020B0A04020102020204" pitchFamily="34" charset="0"/>
            </a:endParaRPr>
          </a:p>
          <a:p>
            <a:pPr lvl="1"/>
            <a:r>
              <a:rPr lang="en-US" sz="9600" dirty="0">
                <a:latin typeface="Arial Black" panose="020B0A04020102020204" pitchFamily="34" charset="0"/>
              </a:rPr>
              <a:t>CREATED THE GIFCT (GLOBAL INTERNET FORUM TO COMBAT TERRORISM) – PR STUNT</a:t>
            </a:r>
          </a:p>
          <a:p>
            <a:pPr lvl="1"/>
            <a:r>
              <a:rPr lang="en-US" sz="9600" dirty="0">
                <a:latin typeface="Arial Black" panose="020B0A04020102020204" pitchFamily="34" charset="0"/>
              </a:rPr>
              <a:t>EXPANDED THEIR PLANS TO COMBAT ONLINE EXTREMISM </a:t>
            </a:r>
          </a:p>
          <a:p>
            <a:pPr lvl="1"/>
            <a:r>
              <a:rPr lang="en-US" sz="9600" dirty="0">
                <a:latin typeface="Arial Black" panose="020B0A04020102020204" pitchFamily="34" charset="0"/>
              </a:rPr>
              <a:t>HIRED THIRD PARTY “FLAGGERS”</a:t>
            </a:r>
          </a:p>
          <a:p>
            <a:pPr lvl="1"/>
            <a:r>
              <a:rPr lang="en-US" sz="9600" dirty="0">
                <a:latin typeface="Arial Black" panose="020B0A04020102020204" pitchFamily="34" charset="0"/>
              </a:rPr>
              <a:t>DEPLOYED ARTIFICIAL INTELLIGENCE (AI)</a:t>
            </a:r>
          </a:p>
          <a:p>
            <a:pPr lvl="1"/>
            <a:r>
              <a:rPr lang="en-US" sz="9600" dirty="0">
                <a:latin typeface="Arial Black" panose="020B0A04020102020204" pitchFamily="34" charset="0"/>
              </a:rPr>
              <a:t>BANNED WHITE NATIONALISM &amp; WHITE SEPARATISM</a:t>
            </a:r>
          </a:p>
          <a:p>
            <a:pPr lvl="1"/>
            <a:endParaRPr lang="en-US" sz="9600" dirty="0">
              <a:latin typeface="Arial Black" panose="020B0A04020102020204" pitchFamily="34" charset="0"/>
            </a:endParaRPr>
          </a:p>
          <a:p>
            <a:endParaRPr lang="en-US" sz="9600" dirty="0">
              <a:latin typeface="Arial Black" panose="020B0A04020102020204" pitchFamily="34" charset="0"/>
            </a:endParaRPr>
          </a:p>
          <a:p>
            <a:endParaRPr lang="en-US" sz="9600" dirty="0">
              <a:latin typeface="Arial Black" panose="020B0A04020102020204" pitchFamily="34" charset="0"/>
            </a:endParaRPr>
          </a:p>
          <a:p>
            <a:endParaRPr lang="en-US" sz="5100" dirty="0">
              <a:latin typeface="Arial Black" panose="020B0A04020102020204" pitchFamily="34" charset="0"/>
            </a:endParaRPr>
          </a:p>
          <a:p>
            <a:pPr marL="1828800" lvl="4" indent="0">
              <a:buNone/>
            </a:pPr>
            <a:endParaRPr lang="en-US" sz="2400" dirty="0">
              <a:latin typeface="Arial Black" panose="020B0A04020102020204" pitchFamily="34" charset="0"/>
            </a:endParaRPr>
          </a:p>
          <a:p>
            <a:pPr marL="1828800" lvl="4" indent="0">
              <a:buNone/>
            </a:pPr>
            <a:endParaRPr lang="en-US" sz="2400" dirty="0">
              <a:latin typeface="Arial Black" panose="020B0A04020102020204" pitchFamily="34" charset="0"/>
            </a:endParaRPr>
          </a:p>
          <a:p>
            <a:pPr marL="1828800" lvl="4" indent="0">
              <a:buNone/>
            </a:pPr>
            <a:r>
              <a:rPr lang="en-US" sz="2400" dirty="0">
                <a:latin typeface="Arial Black" panose="020B0A04020102020204" pitchFamily="34" charset="0"/>
              </a:rPr>
              <a:t> </a:t>
            </a:r>
            <a:endParaRPr lang="en-US" sz="1800" dirty="0">
              <a:latin typeface="Arial Black" panose="020B0A04020102020204" pitchFamily="34" charset="0"/>
            </a:endParaRPr>
          </a:p>
        </p:txBody>
      </p:sp>
      <p:pic>
        <p:nvPicPr>
          <p:cNvPr id="4" name="Picture 3" descr="A screenshot of a cell phone&#10;&#10;Description automatically generated">
            <a:extLst>
              <a:ext uri="{FF2B5EF4-FFF2-40B4-BE49-F238E27FC236}">
                <a16:creationId xmlns:a16="http://schemas.microsoft.com/office/drawing/2014/main" id="{CB66FC04-581F-4E84-AE0F-0427BBEDECC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212070" y="109855"/>
            <a:ext cx="1196340" cy="1151890"/>
          </a:xfrm>
          <a:prstGeom prst="rect">
            <a:avLst/>
          </a:prstGeom>
        </p:spPr>
      </p:pic>
    </p:spTree>
    <p:extLst>
      <p:ext uri="{BB962C8B-B14F-4D97-AF65-F5344CB8AC3E}">
        <p14:creationId xmlns:p14="http://schemas.microsoft.com/office/powerpoint/2010/main" val="58648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6F4BD-B4F0-42C7-B787-8A938AF361C8}"/>
              </a:ext>
            </a:extLst>
          </p:cNvPr>
          <p:cNvSpPr>
            <a:spLocks noGrp="1"/>
          </p:cNvSpPr>
          <p:nvPr>
            <p:ph type="title"/>
          </p:nvPr>
        </p:nvSpPr>
        <p:spPr/>
        <p:txBody>
          <a:bodyPr/>
          <a:lstStyle/>
          <a:p>
            <a:pPr algn="ctr"/>
            <a:r>
              <a:rPr lang="en-US" sz="3600" dirty="0">
                <a:highlight>
                  <a:srgbClr val="000080"/>
                </a:highlight>
                <a:latin typeface="Arial Black" panose="020B0A04020102020204" pitchFamily="34" charset="0"/>
              </a:rPr>
              <a:t>REALITY</a:t>
            </a:r>
          </a:p>
        </p:txBody>
      </p:sp>
      <p:sp>
        <p:nvSpPr>
          <p:cNvPr id="3" name="Content Placeholder 2">
            <a:extLst>
              <a:ext uri="{FF2B5EF4-FFF2-40B4-BE49-F238E27FC236}">
                <a16:creationId xmlns:a16="http://schemas.microsoft.com/office/drawing/2014/main" id="{090D51BE-A0B2-4163-A977-68ED0C4A50D0}"/>
              </a:ext>
            </a:extLst>
          </p:cNvPr>
          <p:cNvSpPr>
            <a:spLocks noGrp="1"/>
          </p:cNvSpPr>
          <p:nvPr>
            <p:ph idx="1"/>
          </p:nvPr>
        </p:nvSpPr>
        <p:spPr>
          <a:xfrm>
            <a:off x="1103312" y="1261746"/>
            <a:ext cx="8946541" cy="4986654"/>
          </a:xfrm>
        </p:spPr>
        <p:txBody>
          <a:bodyPr>
            <a:normAutofit fontScale="25000" lnSpcReduction="20000"/>
          </a:bodyPr>
          <a:lstStyle/>
          <a:p>
            <a:pPr marL="0" indent="0">
              <a:buNone/>
            </a:pPr>
            <a:r>
              <a:rPr lang="en-US" sz="9600" dirty="0">
                <a:latin typeface="Arial Black" panose="020B0A04020102020204" pitchFamily="34" charset="0"/>
              </a:rPr>
              <a:t>FACEBOOK:  VARIANTS OF CHRISTCHURCH MASSACRE UP IN OTHER LANGUAGES</a:t>
            </a:r>
          </a:p>
          <a:p>
            <a:pPr marL="0" indent="0">
              <a:buNone/>
            </a:pPr>
            <a:endParaRPr lang="en-US" sz="9600" dirty="0">
              <a:latin typeface="Arial Black" panose="020B0A04020102020204" pitchFamily="34" charset="0"/>
            </a:endParaRPr>
          </a:p>
          <a:p>
            <a:pPr marL="0" indent="0">
              <a:buNone/>
            </a:pPr>
            <a:r>
              <a:rPr lang="en-US" sz="9600" dirty="0">
                <a:latin typeface="Arial Black" panose="020B0A04020102020204" pitchFamily="34" charset="0"/>
              </a:rPr>
              <a:t>NO UNIFORMITY OF TERMS OF SERVICE OR MEANS OF CORROBORATING SUCCESS</a:t>
            </a:r>
          </a:p>
          <a:p>
            <a:endParaRPr lang="en-US" sz="9600" dirty="0">
              <a:latin typeface="Arial Black" panose="020B0A04020102020204" pitchFamily="34" charset="0"/>
            </a:endParaRPr>
          </a:p>
          <a:p>
            <a:r>
              <a:rPr lang="en-US" sz="9600" dirty="0">
                <a:latin typeface="Arial Black" panose="020B0A04020102020204" pitchFamily="34" charset="0"/>
              </a:rPr>
              <a:t>TWITTER:  HOSTING ACCOUNTS FOR “THE BASE” – THE MOST DANGEROUS NEO-NAZI INTERNET “ONE STOP SHOP” FOR JEW HATERS</a:t>
            </a:r>
          </a:p>
          <a:p>
            <a:endParaRPr lang="en-US" sz="9600" dirty="0">
              <a:latin typeface="Arial Black" panose="020B0A04020102020204" pitchFamily="34" charset="0"/>
            </a:endParaRPr>
          </a:p>
          <a:p>
            <a:r>
              <a:rPr lang="en-US" sz="9600" dirty="0">
                <a:latin typeface="Arial Black" panose="020B0A04020102020204" pitchFamily="34" charset="0"/>
              </a:rPr>
              <a:t>YOUTUBE:  EPISODES OF “RADIO WEHRWOLF”</a:t>
            </a:r>
          </a:p>
          <a:p>
            <a:pPr lvl="4"/>
            <a:r>
              <a:rPr lang="en-US" sz="9600" dirty="0">
                <a:latin typeface="Arial Black" panose="020B0A04020102020204" pitchFamily="34" charset="0"/>
              </a:rPr>
              <a:t>  “ZIONIST ORGANIZED GOVTS”</a:t>
            </a:r>
          </a:p>
          <a:p>
            <a:pPr lvl="4"/>
            <a:r>
              <a:rPr lang="en-US" sz="9600" dirty="0">
                <a:latin typeface="Arial Black" panose="020B0A04020102020204" pitchFamily="34" charset="0"/>
              </a:rPr>
              <a:t>  “GOYIM” </a:t>
            </a:r>
          </a:p>
          <a:p>
            <a:pPr lvl="4"/>
            <a:r>
              <a:rPr lang="en-US" sz="9600" dirty="0">
                <a:latin typeface="Arial Black" panose="020B0A04020102020204" pitchFamily="34" charset="0"/>
              </a:rPr>
              <a:t>  “ZOG’S NIGHTMARE</a:t>
            </a:r>
          </a:p>
          <a:p>
            <a:pPr marL="1828800" lvl="4" indent="0">
              <a:buNone/>
            </a:pPr>
            <a:endParaRPr lang="en-US" sz="9600" dirty="0">
              <a:latin typeface="Arial Black" panose="020B0A04020102020204" pitchFamily="34" charset="0"/>
            </a:endParaRPr>
          </a:p>
          <a:p>
            <a:endParaRPr lang="en-US" dirty="0"/>
          </a:p>
        </p:txBody>
      </p:sp>
      <p:pic>
        <p:nvPicPr>
          <p:cNvPr id="4" name="Picture 3" descr="A screenshot of a cell phone&#10;&#10;Description automatically generated">
            <a:extLst>
              <a:ext uri="{FF2B5EF4-FFF2-40B4-BE49-F238E27FC236}">
                <a16:creationId xmlns:a16="http://schemas.microsoft.com/office/drawing/2014/main" id="{029AFC93-3CB6-4012-AEE7-DC5440314B2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181590" y="109855"/>
            <a:ext cx="1196340" cy="1151890"/>
          </a:xfrm>
          <a:prstGeom prst="rect">
            <a:avLst/>
          </a:prstGeom>
        </p:spPr>
      </p:pic>
    </p:spTree>
    <p:extLst>
      <p:ext uri="{BB962C8B-B14F-4D97-AF65-F5344CB8AC3E}">
        <p14:creationId xmlns:p14="http://schemas.microsoft.com/office/powerpoint/2010/main" val="3503425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15" name="Freeform: Shape 1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ED05A764-4D1E-477D-8535-C1D96EA77B19}"/>
              </a:ext>
            </a:extLst>
          </p:cNvPr>
          <p:cNvSpPr>
            <a:spLocks noGrp="1"/>
          </p:cNvSpPr>
          <p:nvPr>
            <p:ph type="title"/>
          </p:nvPr>
        </p:nvSpPr>
        <p:spPr>
          <a:xfrm>
            <a:off x="1103312" y="452718"/>
            <a:ext cx="8947522" cy="1400530"/>
          </a:xfrm>
        </p:spPr>
        <p:txBody>
          <a:bodyPr anchor="ctr">
            <a:normAutofit/>
          </a:bodyPr>
          <a:lstStyle/>
          <a:p>
            <a:r>
              <a:rPr lang="en-US" sz="3600" dirty="0">
                <a:solidFill>
                  <a:srgbClr val="FFFFFF"/>
                </a:solidFill>
                <a:highlight>
                  <a:srgbClr val="000080"/>
                </a:highlight>
                <a:latin typeface="Arial Black" panose="020B0A04020102020204" pitchFamily="34" charset="0"/>
              </a:rPr>
              <a:t>THE “OTHER” OPEN SOURCE</a:t>
            </a:r>
            <a:br>
              <a:rPr lang="en-US" sz="3600" dirty="0">
                <a:solidFill>
                  <a:srgbClr val="FFFFFF"/>
                </a:solidFill>
                <a:highlight>
                  <a:srgbClr val="000080"/>
                </a:highlight>
                <a:latin typeface="Arial Black" panose="020B0A04020102020204" pitchFamily="34" charset="0"/>
              </a:rPr>
            </a:br>
            <a:r>
              <a:rPr lang="en-US" sz="3600" dirty="0">
                <a:solidFill>
                  <a:srgbClr val="FFFFFF"/>
                </a:solidFill>
                <a:highlight>
                  <a:srgbClr val="000080"/>
                </a:highlight>
                <a:latin typeface="Arial Black" panose="020B0A04020102020204" pitchFamily="34" charset="0"/>
              </a:rPr>
              <a:t>NEO-NAZI HIDING SITES</a:t>
            </a:r>
          </a:p>
        </p:txBody>
      </p:sp>
      <p:sp>
        <p:nvSpPr>
          <p:cNvPr id="3" name="Content Placeholder 2">
            <a:extLst>
              <a:ext uri="{FF2B5EF4-FFF2-40B4-BE49-F238E27FC236}">
                <a16:creationId xmlns:a16="http://schemas.microsoft.com/office/drawing/2014/main" id="{E9DDC38C-BC8F-40E8-A62A-39E1681EF983}"/>
              </a:ext>
            </a:extLst>
          </p:cNvPr>
          <p:cNvSpPr>
            <a:spLocks noGrp="1"/>
          </p:cNvSpPr>
          <p:nvPr>
            <p:ph idx="1"/>
          </p:nvPr>
        </p:nvSpPr>
        <p:spPr>
          <a:xfrm>
            <a:off x="1103312" y="2286162"/>
            <a:ext cx="8946541" cy="4571838"/>
          </a:xfrm>
        </p:spPr>
        <p:txBody>
          <a:bodyPr>
            <a:normAutofit lnSpcReduction="10000"/>
          </a:bodyPr>
          <a:lstStyle/>
          <a:p>
            <a:pPr>
              <a:lnSpc>
                <a:spcPct val="90000"/>
              </a:lnSpc>
            </a:pPr>
            <a:r>
              <a:rPr lang="en-US" sz="1800" dirty="0">
                <a:latin typeface="Arial Black" panose="020B0A04020102020204" pitchFamily="34" charset="0"/>
              </a:rPr>
              <a:t>“MINDS”  -- A U.S. BASED SOCIAL NETWORK (IT’S MGMT REFUSES TO DE-PLATFORM HATE CONTENT) (FOUNDER BILL </a:t>
            </a:r>
            <a:r>
              <a:rPr lang="en-US" sz="1800" dirty="0" err="1">
                <a:latin typeface="Arial Black" panose="020B0A04020102020204" pitchFamily="34" charset="0"/>
              </a:rPr>
              <a:t>OTTMAN</a:t>
            </a:r>
            <a:r>
              <a:rPr lang="en-US" sz="1800" dirty="0">
                <a:latin typeface="Arial Black" panose="020B0A04020102020204" pitchFamily="34" charset="0"/>
              </a:rPr>
              <a:t>)</a:t>
            </a:r>
          </a:p>
          <a:p>
            <a:pPr>
              <a:lnSpc>
                <a:spcPct val="90000"/>
              </a:lnSpc>
            </a:pPr>
            <a:endParaRPr lang="en-US" dirty="0">
              <a:latin typeface="Arial Black" panose="020B0A04020102020204" pitchFamily="34" charset="0"/>
            </a:endParaRPr>
          </a:p>
          <a:p>
            <a:pPr lvl="1">
              <a:lnSpc>
                <a:spcPct val="90000"/>
              </a:lnSpc>
            </a:pPr>
            <a:r>
              <a:rPr lang="en-US" dirty="0">
                <a:latin typeface="Arial Black" panose="020B0A04020102020204" pitchFamily="34" charset="0"/>
              </a:rPr>
              <a:t>*  ATOMWAFFEN DIVISION</a:t>
            </a:r>
          </a:p>
          <a:p>
            <a:pPr lvl="1">
              <a:lnSpc>
                <a:spcPct val="90000"/>
              </a:lnSpc>
            </a:pPr>
            <a:r>
              <a:rPr lang="en-US" dirty="0">
                <a:latin typeface="Arial Black" panose="020B0A04020102020204" pitchFamily="34" charset="0"/>
              </a:rPr>
              <a:t>*  FEUERKRIEG DIVISION (UNDERGROUND 						   				PARAMILITARY GROUP LINKED FROM GERMANY</a:t>
            </a:r>
          </a:p>
          <a:p>
            <a:pPr lvl="1">
              <a:lnSpc>
                <a:spcPct val="90000"/>
              </a:lnSpc>
            </a:pPr>
            <a:r>
              <a:rPr lang="en-US" dirty="0">
                <a:latin typeface="Arial Black" panose="020B0A04020102020204" pitchFamily="34" charset="0"/>
              </a:rPr>
              <a:t>*  PATRIOT FRONT (LINKED TO DEATH OF HEATHER 								HEYER)</a:t>
            </a:r>
          </a:p>
          <a:p>
            <a:pPr lvl="1">
              <a:lnSpc>
                <a:spcPct val="90000"/>
              </a:lnSpc>
            </a:pPr>
            <a:r>
              <a:rPr lang="en-US" dirty="0">
                <a:latin typeface="Arial Black" panose="020B0A04020102020204" pitchFamily="34" charset="0"/>
              </a:rPr>
              <a:t>*  GENERATION IDENTITY – A GLOBAL HATE GROUP</a:t>
            </a:r>
          </a:p>
          <a:p>
            <a:pPr lvl="1">
              <a:lnSpc>
                <a:spcPct val="90000"/>
              </a:lnSpc>
            </a:pPr>
            <a:endParaRPr lang="en-US" dirty="0">
              <a:latin typeface="Arial Black" panose="020B0A04020102020204" pitchFamily="34" charset="0"/>
            </a:endParaRPr>
          </a:p>
          <a:p>
            <a:pPr lvl="1">
              <a:lnSpc>
                <a:spcPct val="90000"/>
              </a:lnSpc>
            </a:pPr>
            <a:r>
              <a:rPr lang="en-US" dirty="0">
                <a:latin typeface="Arial Black" panose="020B0A04020102020204" pitchFamily="34" charset="0"/>
              </a:rPr>
              <a:t>USE OF TOKEN CRYPTOCURRENCY BY FAR-RIGHT ACCOUNTS TO REWARD CREATORS OR TIPS</a:t>
            </a:r>
          </a:p>
          <a:p>
            <a:pPr lvl="1">
              <a:lnSpc>
                <a:spcPct val="90000"/>
              </a:lnSpc>
            </a:pPr>
            <a:r>
              <a:rPr lang="en-US" dirty="0">
                <a:latin typeface="Arial Black" panose="020B0A04020102020204" pitchFamily="34" charset="0"/>
              </a:rPr>
              <a:t>550,000 VIEWS EARNED 38 TOKENS FEATURED A JEWISH MAN BEING LYNCHED</a:t>
            </a:r>
          </a:p>
          <a:p>
            <a:pPr>
              <a:lnSpc>
                <a:spcPct val="90000"/>
              </a:lnSpc>
            </a:pPr>
            <a:endParaRPr lang="en-US" sz="1800" dirty="0">
              <a:latin typeface="Arial Black" panose="020B0A04020102020204" pitchFamily="34" charset="0"/>
            </a:endParaRPr>
          </a:p>
          <a:p>
            <a:pPr marL="0" indent="0">
              <a:lnSpc>
                <a:spcPct val="90000"/>
              </a:lnSpc>
              <a:buNone/>
            </a:pPr>
            <a:endParaRPr lang="en-US" sz="1800" dirty="0">
              <a:latin typeface="Arial Black" panose="020B0A04020102020204" pitchFamily="34" charset="0"/>
            </a:endParaRPr>
          </a:p>
          <a:p>
            <a:pPr>
              <a:lnSpc>
                <a:spcPct val="90000"/>
              </a:lnSpc>
            </a:pPr>
            <a:endParaRPr lang="en-US" sz="1800" dirty="0">
              <a:latin typeface="Arial Black" panose="020B0A04020102020204" pitchFamily="34" charset="0"/>
            </a:endParaRPr>
          </a:p>
          <a:p>
            <a:pPr>
              <a:lnSpc>
                <a:spcPct val="90000"/>
              </a:lnSpc>
            </a:pPr>
            <a:endParaRPr lang="en-US" sz="1100" dirty="0">
              <a:latin typeface="Arial Black" panose="020B0A04020102020204" pitchFamily="34" charset="0"/>
            </a:endParaRPr>
          </a:p>
          <a:p>
            <a:pPr>
              <a:lnSpc>
                <a:spcPct val="90000"/>
              </a:lnSpc>
            </a:pPr>
            <a:endParaRPr lang="en-US" sz="1100" dirty="0">
              <a:latin typeface="Arial Black" panose="020B0A04020102020204" pitchFamily="34" charset="0"/>
            </a:endParaRPr>
          </a:p>
          <a:p>
            <a:pPr>
              <a:lnSpc>
                <a:spcPct val="90000"/>
              </a:lnSpc>
            </a:pPr>
            <a:endParaRPr lang="en-US" sz="1100" dirty="0">
              <a:latin typeface="Arial Black" panose="020B0A04020102020204" pitchFamily="34" charset="0"/>
            </a:endParaRPr>
          </a:p>
          <a:p>
            <a:pPr>
              <a:lnSpc>
                <a:spcPct val="90000"/>
              </a:lnSpc>
            </a:pPr>
            <a:endParaRPr lang="en-US" sz="1100" dirty="0">
              <a:latin typeface="Arial Black" panose="020B0A04020102020204" pitchFamily="34" charset="0"/>
            </a:endParaRPr>
          </a:p>
          <a:p>
            <a:pPr>
              <a:lnSpc>
                <a:spcPct val="90000"/>
              </a:lnSpc>
            </a:pPr>
            <a:endParaRPr lang="en-US" sz="1100" dirty="0">
              <a:latin typeface="Arial Black" panose="020B0A04020102020204" pitchFamily="34" charset="0"/>
            </a:endParaRPr>
          </a:p>
          <a:p>
            <a:pPr>
              <a:lnSpc>
                <a:spcPct val="90000"/>
              </a:lnSpc>
            </a:pPr>
            <a:endParaRPr lang="en-US" sz="1100" dirty="0">
              <a:latin typeface="Arial Black" panose="020B0A04020102020204" pitchFamily="34" charset="0"/>
            </a:endParaRPr>
          </a:p>
          <a:p>
            <a:pPr>
              <a:lnSpc>
                <a:spcPct val="90000"/>
              </a:lnSpc>
            </a:pPr>
            <a:endParaRPr lang="en-US" sz="1100" dirty="0">
              <a:latin typeface="Arial Black" panose="020B0A04020102020204" pitchFamily="34" charset="0"/>
            </a:endParaRPr>
          </a:p>
        </p:txBody>
      </p:sp>
      <p:pic>
        <p:nvPicPr>
          <p:cNvPr id="4" name="Picture 3" descr="A screenshot of a cell phone&#10;&#10;Description automatically generated">
            <a:extLst>
              <a:ext uri="{FF2B5EF4-FFF2-40B4-BE49-F238E27FC236}">
                <a16:creationId xmlns:a16="http://schemas.microsoft.com/office/drawing/2014/main" id="{F6A9A4BF-59F2-46F6-B14B-A46F0C4D34C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212070" y="130175"/>
            <a:ext cx="1196340" cy="1151890"/>
          </a:xfrm>
          <a:prstGeom prst="rect">
            <a:avLst/>
          </a:prstGeom>
        </p:spPr>
      </p:pic>
    </p:spTree>
    <p:extLst>
      <p:ext uri="{BB962C8B-B14F-4D97-AF65-F5344CB8AC3E}">
        <p14:creationId xmlns:p14="http://schemas.microsoft.com/office/powerpoint/2010/main" val="286512475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AFBFF488-3E22-470E-A30D-ED30FEB0A86D}"/>
              </a:ext>
            </a:extLst>
          </p:cNvPr>
          <p:cNvPicPr>
            <a:picLocks noChangeAspect="1"/>
          </p:cNvPicPr>
          <p:nvPr/>
        </p:nvPicPr>
        <p:blipFill rotWithShape="1">
          <a:blip r:embed="rId3"/>
          <a:srcRect r="5333"/>
          <a:stretch/>
        </p:blipFill>
        <p:spPr>
          <a:xfrm>
            <a:off x="20" y="10"/>
            <a:ext cx="12191980" cy="6857990"/>
          </a:xfrm>
          <a:prstGeom prst="rect">
            <a:avLst/>
          </a:prstGeom>
        </p:spPr>
      </p:pic>
      <p:sp>
        <p:nvSpPr>
          <p:cNvPr id="8" name="Rectangle 7">
            <a:extLst>
              <a:ext uri="{FF2B5EF4-FFF2-40B4-BE49-F238E27FC236}">
                <a16:creationId xmlns:a16="http://schemas.microsoft.com/office/drawing/2014/main" id="{52B1435E-BAB8-43AB-AF6A-C15D437DC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descr="A screenshot of a cell phone&#10;&#10;Description automatically generated">
            <a:extLst>
              <a:ext uri="{FF2B5EF4-FFF2-40B4-BE49-F238E27FC236}">
                <a16:creationId xmlns:a16="http://schemas.microsoft.com/office/drawing/2014/main" id="{B78931EF-6836-4E8A-8EF1-13F08F98834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191750" y="109855"/>
            <a:ext cx="1196340" cy="1151890"/>
          </a:xfrm>
          <a:prstGeom prst="rect">
            <a:avLst/>
          </a:prstGeom>
        </p:spPr>
      </p:pic>
    </p:spTree>
    <p:extLst>
      <p:ext uri="{BB962C8B-B14F-4D97-AF65-F5344CB8AC3E}">
        <p14:creationId xmlns:p14="http://schemas.microsoft.com/office/powerpoint/2010/main" val="2465682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8B9538A-2A89-47DD-996C-7D2BE2AB6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E124A6-548A-4283-BF9C-2312D6389AE7}"/>
              </a:ext>
            </a:extLst>
          </p:cNvPr>
          <p:cNvSpPr>
            <a:spLocks noGrp="1"/>
          </p:cNvSpPr>
          <p:nvPr>
            <p:ph type="title"/>
          </p:nvPr>
        </p:nvSpPr>
        <p:spPr>
          <a:xfrm>
            <a:off x="643855" y="1447800"/>
            <a:ext cx="3108626" cy="4572000"/>
          </a:xfrm>
        </p:spPr>
        <p:txBody>
          <a:bodyPr anchor="ctr">
            <a:normAutofit/>
          </a:bodyPr>
          <a:lstStyle/>
          <a:p>
            <a:r>
              <a:rPr lang="en-US" sz="3600" dirty="0">
                <a:solidFill>
                  <a:srgbClr val="EBEBEB"/>
                </a:solidFill>
                <a:highlight>
                  <a:srgbClr val="000080"/>
                </a:highlight>
                <a:latin typeface="Arial Black" panose="020B0A04020102020204" pitchFamily="34" charset="0"/>
              </a:rPr>
              <a:t>NEO-NAZI WEB HIT LISTS</a:t>
            </a:r>
          </a:p>
        </p:txBody>
      </p:sp>
      <p:sp>
        <p:nvSpPr>
          <p:cNvPr id="13" name="Freeform: Shape 12">
            <a:extLst>
              <a:ext uri="{FF2B5EF4-FFF2-40B4-BE49-F238E27FC236}">
                <a16:creationId xmlns:a16="http://schemas.microsoft.com/office/drawing/2014/main" id="{E625979B-5325-4898-8EF9-5C174B192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dirty="0"/>
          </a:p>
        </p:txBody>
      </p:sp>
      <p:sp>
        <p:nvSpPr>
          <p:cNvPr id="17" name="Rectangle 16">
            <a:extLst>
              <a:ext uri="{FF2B5EF4-FFF2-40B4-BE49-F238E27FC236}">
                <a16:creationId xmlns:a16="http://schemas.microsoft.com/office/drawing/2014/main" id="{9B6DA3CD-A002-40ED-8194-B4E637BD7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A screenshot of a cell phone&#10;&#10;Description automatically generated">
            <a:extLst>
              <a:ext uri="{FF2B5EF4-FFF2-40B4-BE49-F238E27FC236}">
                <a16:creationId xmlns:a16="http://schemas.microsoft.com/office/drawing/2014/main" id="{23CD8707-F22B-4106-A0A6-944F8107011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222230" y="140335"/>
            <a:ext cx="1196340" cy="1151890"/>
          </a:xfrm>
          <a:prstGeom prst="rect">
            <a:avLst/>
          </a:prstGeom>
        </p:spPr>
      </p:pic>
      <p:graphicFrame>
        <p:nvGraphicFramePr>
          <p:cNvPr id="6" name="Content Placeholder 2">
            <a:extLst>
              <a:ext uri="{FF2B5EF4-FFF2-40B4-BE49-F238E27FC236}">
                <a16:creationId xmlns:a16="http://schemas.microsoft.com/office/drawing/2014/main" id="{7BA3BB1B-FA2A-480C-B9FF-E97F8AFA511B}"/>
              </a:ext>
            </a:extLst>
          </p:cNvPr>
          <p:cNvGraphicFramePr>
            <a:graphicFrameLocks noGrp="1"/>
          </p:cNvGraphicFramePr>
          <p:nvPr>
            <p:ph idx="1"/>
            <p:extLst>
              <p:ext uri="{D42A27DB-BD31-4B8C-83A1-F6EECF244321}">
                <p14:modId xmlns:p14="http://schemas.microsoft.com/office/powerpoint/2010/main" val="857170092"/>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606949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48CCA-9919-445A-8803-EF2FC0B432D7}"/>
              </a:ext>
            </a:extLst>
          </p:cNvPr>
          <p:cNvSpPr>
            <a:spLocks noGrp="1"/>
          </p:cNvSpPr>
          <p:nvPr>
            <p:ph type="title"/>
          </p:nvPr>
        </p:nvSpPr>
        <p:spPr/>
        <p:txBody>
          <a:bodyPr/>
          <a:lstStyle/>
          <a:p>
            <a:pPr algn="ctr"/>
            <a:r>
              <a:rPr lang="en-US" dirty="0">
                <a:solidFill>
                  <a:srgbClr val="FFFF00"/>
                </a:solidFill>
                <a:highlight>
                  <a:srgbClr val="000080"/>
                </a:highlight>
                <a:latin typeface="Arial Black" panose="020B0A04020102020204" pitchFamily="34" charset="0"/>
              </a:rPr>
              <a:t>THE DARK &amp; DEEP WEB </a:t>
            </a:r>
            <a:br>
              <a:rPr lang="en-US" dirty="0">
                <a:solidFill>
                  <a:srgbClr val="FFFF00"/>
                </a:solidFill>
                <a:highlight>
                  <a:srgbClr val="000080"/>
                </a:highlight>
                <a:latin typeface="Arial Black" panose="020B0A04020102020204" pitchFamily="34" charset="0"/>
              </a:rPr>
            </a:br>
            <a:r>
              <a:rPr lang="en-US" dirty="0">
                <a:solidFill>
                  <a:srgbClr val="FFFF00"/>
                </a:solidFill>
                <a:highlight>
                  <a:srgbClr val="000080"/>
                </a:highlight>
                <a:latin typeface="Arial Black" panose="020B0A04020102020204" pitchFamily="34" charset="0"/>
              </a:rPr>
              <a:t>“OFF THE GRID”</a:t>
            </a:r>
          </a:p>
        </p:txBody>
      </p:sp>
      <p:sp>
        <p:nvSpPr>
          <p:cNvPr id="3" name="Text Placeholder 2">
            <a:extLst>
              <a:ext uri="{FF2B5EF4-FFF2-40B4-BE49-F238E27FC236}">
                <a16:creationId xmlns:a16="http://schemas.microsoft.com/office/drawing/2014/main" id="{C5ABA731-87A7-4C14-BAD8-B98044D80688}"/>
              </a:ext>
            </a:extLst>
          </p:cNvPr>
          <p:cNvSpPr>
            <a:spLocks noGrp="1"/>
          </p:cNvSpPr>
          <p:nvPr>
            <p:ph type="body" idx="1"/>
          </p:nvPr>
        </p:nvSpPr>
        <p:spPr/>
        <p:txBody>
          <a:bodyPr/>
          <a:lstStyle/>
          <a:p>
            <a:pPr algn="ctr"/>
            <a:r>
              <a:rPr lang="en-US" dirty="0">
                <a:latin typeface="Arial Black" panose="020B0A04020102020204" pitchFamily="34" charset="0"/>
              </a:rPr>
              <a:t>SECTION 2</a:t>
            </a:r>
          </a:p>
        </p:txBody>
      </p:sp>
      <p:pic>
        <p:nvPicPr>
          <p:cNvPr id="4" name="Picture 3" descr="A screenshot of a cell phone&#10;&#10;Description automatically generated">
            <a:extLst>
              <a:ext uri="{FF2B5EF4-FFF2-40B4-BE49-F238E27FC236}">
                <a16:creationId xmlns:a16="http://schemas.microsoft.com/office/drawing/2014/main" id="{2A704ABC-14E4-4DB1-9736-7C4F35AE38F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196079" y="666750"/>
            <a:ext cx="2519681" cy="2194982"/>
          </a:xfrm>
          <a:prstGeom prst="rect">
            <a:avLst/>
          </a:prstGeom>
        </p:spPr>
      </p:pic>
    </p:spTree>
    <p:extLst>
      <p:ext uri="{BB962C8B-B14F-4D97-AF65-F5344CB8AC3E}">
        <p14:creationId xmlns:p14="http://schemas.microsoft.com/office/powerpoint/2010/main" val="3082605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6D051-0FCD-461D-A4D8-C6F80891C1B2}"/>
              </a:ext>
            </a:extLst>
          </p:cNvPr>
          <p:cNvSpPr>
            <a:spLocks noGrp="1"/>
          </p:cNvSpPr>
          <p:nvPr>
            <p:ph type="title"/>
          </p:nvPr>
        </p:nvSpPr>
        <p:spPr>
          <a:xfrm>
            <a:off x="646111" y="452718"/>
            <a:ext cx="9404723" cy="1400530"/>
          </a:xfrm>
        </p:spPr>
        <p:txBody>
          <a:bodyPr>
            <a:normAutofit/>
          </a:bodyPr>
          <a:lstStyle/>
          <a:p>
            <a:pPr algn="ctr"/>
            <a:r>
              <a:rPr lang="en-US" dirty="0">
                <a:highlight>
                  <a:srgbClr val="000080"/>
                </a:highlight>
                <a:latin typeface="Arial Black" panose="020B0A04020102020204" pitchFamily="34" charset="0"/>
              </a:rPr>
              <a:t>WHAT IS THE “DARK WEB”</a:t>
            </a:r>
            <a:br>
              <a:rPr lang="en-US" dirty="0">
                <a:highlight>
                  <a:srgbClr val="000080"/>
                </a:highlight>
                <a:latin typeface="Arial Black" panose="020B0A04020102020204" pitchFamily="34" charset="0"/>
              </a:rPr>
            </a:br>
            <a:r>
              <a:rPr lang="en-US" dirty="0">
                <a:highlight>
                  <a:srgbClr val="000080"/>
                </a:highlight>
                <a:latin typeface="Arial Black" panose="020B0A04020102020204" pitchFamily="34" charset="0"/>
              </a:rPr>
              <a:t>WHAT IS THE “DEEP WEB”</a:t>
            </a:r>
          </a:p>
        </p:txBody>
      </p:sp>
      <p:sp>
        <p:nvSpPr>
          <p:cNvPr id="3" name="Content Placeholder 2">
            <a:extLst>
              <a:ext uri="{FF2B5EF4-FFF2-40B4-BE49-F238E27FC236}">
                <a16:creationId xmlns:a16="http://schemas.microsoft.com/office/drawing/2014/main" id="{E68C7F6B-0404-41C8-A440-05536AED2430}"/>
              </a:ext>
            </a:extLst>
          </p:cNvPr>
          <p:cNvSpPr>
            <a:spLocks noGrp="1"/>
          </p:cNvSpPr>
          <p:nvPr>
            <p:ph idx="1"/>
          </p:nvPr>
        </p:nvSpPr>
        <p:spPr>
          <a:xfrm>
            <a:off x="1103312" y="2052918"/>
            <a:ext cx="8946541" cy="4195481"/>
          </a:xfrm>
        </p:spPr>
        <p:txBody>
          <a:bodyPr>
            <a:normAutofit/>
          </a:bodyPr>
          <a:lstStyle/>
          <a:p>
            <a:r>
              <a:rPr lang="en-US" cap="all" dirty="0">
                <a:latin typeface="Arial Black" panose="020B0A04020102020204" pitchFamily="34" charset="0"/>
              </a:rPr>
              <a:t>The internet is made up of three different layers: the surface web, the DARK WEB &amp; THE DEEP WEB.</a:t>
            </a:r>
          </a:p>
          <a:p>
            <a:r>
              <a:rPr lang="en-US" u="sng" cap="all" dirty="0">
                <a:latin typeface="Arial Black" panose="020B0A04020102020204" pitchFamily="34" charset="0"/>
              </a:rPr>
              <a:t>THE DARK WEB</a:t>
            </a:r>
          </a:p>
          <a:p>
            <a:r>
              <a:rPr lang="en-US" cap="all" dirty="0">
                <a:latin typeface="Arial Black" panose="020B0A04020102020204" pitchFamily="34" charset="0"/>
              </a:rPr>
              <a:t>a network of untraceable online activity and websites. They cannot be found using search engines and to access them you need to use specific software, configurations or have passwords.   E.g. bank accounts</a:t>
            </a:r>
          </a:p>
          <a:p>
            <a:r>
              <a:rPr lang="en-US" u="sng" dirty="0">
                <a:latin typeface="Arial Black" panose="020B0A04020102020204" pitchFamily="34" charset="0"/>
              </a:rPr>
              <a:t>THE DEEP WEB</a:t>
            </a:r>
          </a:p>
          <a:p>
            <a:r>
              <a:rPr lang="en-US" cap="all" dirty="0">
                <a:latin typeface="Arial Black" panose="020B0A04020102020204" pitchFamily="34" charset="0"/>
              </a:rPr>
              <a:t>Tor is a centralized, encrypted routing network built to keep users anonymous</a:t>
            </a:r>
            <a:r>
              <a:rPr lang="en-US" dirty="0"/>
              <a:t>. </a:t>
            </a:r>
          </a:p>
          <a:p>
            <a:endParaRPr lang="en-US" dirty="0"/>
          </a:p>
          <a:p>
            <a:endParaRPr lang="en-US" dirty="0">
              <a:latin typeface="Arial Black" panose="020B0A04020102020204" pitchFamily="34" charset="0"/>
            </a:endParaRPr>
          </a:p>
        </p:txBody>
      </p:sp>
      <p:pic>
        <p:nvPicPr>
          <p:cNvPr id="4" name="Picture 3" descr="A screenshot of a cell phone&#10;&#10;Description automatically generated">
            <a:extLst>
              <a:ext uri="{FF2B5EF4-FFF2-40B4-BE49-F238E27FC236}">
                <a16:creationId xmlns:a16="http://schemas.microsoft.com/office/drawing/2014/main" id="{A71DC44D-C4E7-4A40-A5A1-D84CB7CD5AA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049853" y="55492"/>
            <a:ext cx="1949107" cy="1690181"/>
          </a:xfrm>
          <a:prstGeom prst="rect">
            <a:avLst/>
          </a:prstGeom>
        </p:spPr>
      </p:pic>
    </p:spTree>
    <p:extLst>
      <p:ext uri="{BB962C8B-B14F-4D97-AF65-F5344CB8AC3E}">
        <p14:creationId xmlns:p14="http://schemas.microsoft.com/office/powerpoint/2010/main" val="1430573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9" name="Freeform 7">
            <a:extLst>
              <a:ext uri="{FF2B5EF4-FFF2-40B4-BE49-F238E27FC236}">
                <a16:creationId xmlns:a16="http://schemas.microsoft.com/office/drawing/2014/main" id="{70B343FF-2E23-43A4-A06E-58C732FF5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3FE07125-BE06-46BA-AC4B-E744F9332D1D}"/>
              </a:ext>
            </a:extLst>
          </p:cNvPr>
          <p:cNvSpPr>
            <a:spLocks noGrp="1"/>
          </p:cNvSpPr>
          <p:nvPr>
            <p:ph type="title"/>
          </p:nvPr>
        </p:nvSpPr>
        <p:spPr>
          <a:xfrm>
            <a:off x="648930" y="629267"/>
            <a:ext cx="9252154" cy="1016654"/>
          </a:xfrm>
        </p:spPr>
        <p:txBody>
          <a:bodyPr>
            <a:normAutofit/>
          </a:bodyPr>
          <a:lstStyle/>
          <a:p>
            <a:pPr>
              <a:lnSpc>
                <a:spcPct val="90000"/>
              </a:lnSpc>
            </a:pPr>
            <a:r>
              <a:rPr lang="en-US" sz="3300" dirty="0">
                <a:highlight>
                  <a:srgbClr val="000080"/>
                </a:highlight>
                <a:latin typeface="Arial Black" panose="020B0A04020102020204" pitchFamily="34" charset="0"/>
              </a:rPr>
              <a:t>THE COALITION FOR A</a:t>
            </a:r>
            <a:br>
              <a:rPr lang="en-US" sz="3300" dirty="0">
                <a:highlight>
                  <a:srgbClr val="000080"/>
                </a:highlight>
                <a:latin typeface="Arial Black" panose="020B0A04020102020204" pitchFamily="34" charset="0"/>
              </a:rPr>
            </a:br>
            <a:r>
              <a:rPr lang="en-US" sz="3300" dirty="0">
                <a:highlight>
                  <a:srgbClr val="000080"/>
                </a:highlight>
                <a:latin typeface="Arial Black" panose="020B0A04020102020204" pitchFamily="34" charset="0"/>
              </a:rPr>
              <a:t>SAFER WEB</a:t>
            </a:r>
          </a:p>
        </p:txBody>
      </p:sp>
      <p:sp>
        <p:nvSpPr>
          <p:cNvPr id="11" name="Rectangle 10">
            <a:extLst>
              <a:ext uri="{FF2B5EF4-FFF2-40B4-BE49-F238E27FC236}">
                <a16:creationId xmlns:a16="http://schemas.microsoft.com/office/drawing/2014/main" id="{90471E06-C9EC-4B3D-9080-2D75FF3AF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5">
            <a:extLst>
              <a:ext uri="{FF2B5EF4-FFF2-40B4-BE49-F238E27FC236}">
                <a16:creationId xmlns:a16="http://schemas.microsoft.com/office/drawing/2014/main" id="{6AF66A71-3CC4-4EE2-A759-0F0ACE6C4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a:extLst>
              <a:ext uri="{FF2B5EF4-FFF2-40B4-BE49-F238E27FC236}">
                <a16:creationId xmlns:a16="http://schemas.microsoft.com/office/drawing/2014/main" id="{3CA66DC3-CAAE-49CF-A4A7-CD468E86403F}"/>
              </a:ext>
            </a:extLst>
          </p:cNvPr>
          <p:cNvSpPr>
            <a:spLocks noGrp="1"/>
          </p:cNvSpPr>
          <p:nvPr>
            <p:ph idx="1"/>
          </p:nvPr>
        </p:nvSpPr>
        <p:spPr>
          <a:xfrm>
            <a:off x="721360" y="2286162"/>
            <a:ext cx="7407790" cy="4775038"/>
          </a:xfrm>
        </p:spPr>
        <p:txBody>
          <a:bodyPr>
            <a:noAutofit/>
          </a:bodyPr>
          <a:lstStyle/>
          <a:p>
            <a:pPr>
              <a:lnSpc>
                <a:spcPct val="90000"/>
              </a:lnSpc>
            </a:pPr>
            <a:r>
              <a:rPr lang="en-US" sz="1800" dirty="0">
                <a:solidFill>
                  <a:schemeClr val="bg1"/>
                </a:solidFill>
                <a:latin typeface="Arial Black" panose="020B0A04020102020204" pitchFamily="34" charset="0"/>
              </a:rPr>
              <a:t>NON-PROFIT/NON-PARTISAN ADVOCACY ORGANIZATION</a:t>
            </a:r>
          </a:p>
          <a:p>
            <a:pPr>
              <a:lnSpc>
                <a:spcPct val="90000"/>
              </a:lnSpc>
            </a:pPr>
            <a:endParaRPr lang="en-US" sz="1800" dirty="0">
              <a:solidFill>
                <a:schemeClr val="bg1"/>
              </a:solidFill>
              <a:latin typeface="Arial Black" panose="020B0A04020102020204" pitchFamily="34" charset="0"/>
            </a:endParaRPr>
          </a:p>
          <a:p>
            <a:pPr>
              <a:lnSpc>
                <a:spcPct val="90000"/>
              </a:lnSpc>
            </a:pPr>
            <a:r>
              <a:rPr lang="en-US" sz="1800" dirty="0">
                <a:solidFill>
                  <a:schemeClr val="bg1"/>
                </a:solidFill>
                <a:latin typeface="Arial Black" panose="020B0A04020102020204" pitchFamily="34" charset="0"/>
              </a:rPr>
              <a:t>DEDICATED TO FORGING PUBLIC &amp; PRIVATE TECHNOLOGY SOLUTIONS TO DE-PLATFORM ANTI-SEMITIC &amp; RADICAL ISLAMIC INCITEMENT</a:t>
            </a:r>
          </a:p>
          <a:p>
            <a:pPr>
              <a:lnSpc>
                <a:spcPct val="90000"/>
              </a:lnSpc>
            </a:pPr>
            <a:endParaRPr lang="en-US" sz="1800" dirty="0">
              <a:solidFill>
                <a:schemeClr val="bg1"/>
              </a:solidFill>
              <a:latin typeface="Arial Black" panose="020B0A04020102020204" pitchFamily="34" charset="0"/>
            </a:endParaRPr>
          </a:p>
          <a:p>
            <a:pPr>
              <a:lnSpc>
                <a:spcPct val="90000"/>
              </a:lnSpc>
            </a:pPr>
            <a:r>
              <a:rPr lang="en-US" sz="1800" dirty="0">
                <a:solidFill>
                  <a:schemeClr val="bg1"/>
                </a:solidFill>
                <a:latin typeface="Arial Black" panose="020B0A04020102020204" pitchFamily="34" charset="0"/>
              </a:rPr>
              <a:t>CSW’S GOALS:</a:t>
            </a:r>
          </a:p>
          <a:p>
            <a:pPr lvl="1">
              <a:lnSpc>
                <a:spcPct val="90000"/>
              </a:lnSpc>
            </a:pPr>
            <a:r>
              <a:rPr lang="en-US" dirty="0">
                <a:solidFill>
                  <a:schemeClr val="bg1"/>
                </a:solidFill>
                <a:latin typeface="Arial Black" panose="020B0A04020102020204" pitchFamily="34" charset="0"/>
              </a:rPr>
              <a:t>*  NEW PRIVATE SECTOR SOCIAL MEDIA AUDIT BOARD</a:t>
            </a:r>
          </a:p>
          <a:p>
            <a:pPr lvl="1">
              <a:lnSpc>
                <a:spcPct val="90000"/>
              </a:lnSpc>
            </a:pPr>
            <a:r>
              <a:rPr lang="en-US" dirty="0">
                <a:solidFill>
                  <a:schemeClr val="bg1"/>
                </a:solidFill>
                <a:latin typeface="Arial Black" panose="020B0A04020102020204" pitchFamily="34" charset="0"/>
              </a:rPr>
              <a:t>*  TECHNOLOGY/SOFTWARE INNOVATION</a:t>
            </a:r>
          </a:p>
          <a:p>
            <a:pPr lvl="1">
              <a:lnSpc>
                <a:spcPct val="90000"/>
              </a:lnSpc>
            </a:pPr>
            <a:r>
              <a:rPr lang="en-US" dirty="0">
                <a:solidFill>
                  <a:schemeClr val="bg1"/>
                </a:solidFill>
                <a:latin typeface="Arial Black" panose="020B0A04020102020204" pitchFamily="34" charset="0"/>
              </a:rPr>
              <a:t>*  REGULATION/SANCTION OF “DEEP WEB” INTERNET COs</a:t>
            </a:r>
          </a:p>
          <a:p>
            <a:pPr lvl="1">
              <a:lnSpc>
                <a:spcPct val="90000"/>
              </a:lnSpc>
            </a:pPr>
            <a:r>
              <a:rPr lang="en-US" dirty="0">
                <a:solidFill>
                  <a:schemeClr val="bg1"/>
                </a:solidFill>
                <a:latin typeface="Arial Black" panose="020B0A04020102020204" pitchFamily="34" charset="0"/>
              </a:rPr>
              <a:t>*  STUDENT ANTI-EXTREMISM EDUCATION INITIATIVES</a:t>
            </a:r>
          </a:p>
        </p:txBody>
      </p:sp>
      <p:pic>
        <p:nvPicPr>
          <p:cNvPr id="4" name="Picture 3" descr="A screenshot of a cell phone&#10;&#10;Description automatically generated">
            <a:extLst>
              <a:ext uri="{FF2B5EF4-FFF2-40B4-BE49-F238E27FC236}">
                <a16:creationId xmlns:a16="http://schemas.microsoft.com/office/drawing/2014/main" id="{1CA98A79-81C3-4321-B59D-B8315E1720B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032240" y="3284057"/>
            <a:ext cx="2511303" cy="2222664"/>
          </a:xfrm>
          <a:prstGeom prst="rect">
            <a:avLst/>
          </a:prstGeom>
          <a:effectLst/>
        </p:spPr>
      </p:pic>
    </p:spTree>
    <p:extLst>
      <p:ext uri="{BB962C8B-B14F-4D97-AF65-F5344CB8AC3E}">
        <p14:creationId xmlns:p14="http://schemas.microsoft.com/office/powerpoint/2010/main" val="725764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hat is the Deep Web? - CNNMoney - Google Chrome">
            <a:extLst>
              <a:ext uri="{FF2B5EF4-FFF2-40B4-BE49-F238E27FC236}">
                <a16:creationId xmlns:a16="http://schemas.microsoft.com/office/drawing/2014/main" id="{DE99E1F4-9392-45EB-9776-3B7764E875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573"/>
            <a:ext cx="12192000" cy="6566854"/>
          </a:xfrm>
          <a:prstGeom prst="rect">
            <a:avLst/>
          </a:prstGeom>
        </p:spPr>
      </p:pic>
    </p:spTree>
    <p:extLst>
      <p:ext uri="{BB962C8B-B14F-4D97-AF65-F5344CB8AC3E}">
        <p14:creationId xmlns:p14="http://schemas.microsoft.com/office/powerpoint/2010/main" val="2785638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hat is the Deep Web? - CNNMoney - Google Chrome">
            <a:extLst>
              <a:ext uri="{FF2B5EF4-FFF2-40B4-BE49-F238E27FC236}">
                <a16:creationId xmlns:a16="http://schemas.microsoft.com/office/drawing/2014/main" id="{6ADF0D84-03A5-43CF-8F05-C67F0ED9F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573"/>
            <a:ext cx="12192000" cy="6566854"/>
          </a:xfrm>
          <a:prstGeom prst="rect">
            <a:avLst/>
          </a:prstGeom>
        </p:spPr>
      </p:pic>
    </p:spTree>
    <p:extLst>
      <p:ext uri="{BB962C8B-B14F-4D97-AF65-F5344CB8AC3E}">
        <p14:creationId xmlns:p14="http://schemas.microsoft.com/office/powerpoint/2010/main" val="3075717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80FE3-F38C-4933-BA77-BB687E79798A}"/>
              </a:ext>
            </a:extLst>
          </p:cNvPr>
          <p:cNvSpPr>
            <a:spLocks noGrp="1"/>
          </p:cNvSpPr>
          <p:nvPr>
            <p:ph type="title"/>
          </p:nvPr>
        </p:nvSpPr>
        <p:spPr/>
        <p:txBody>
          <a:bodyPr/>
          <a:lstStyle/>
          <a:p>
            <a:pPr algn="ctr"/>
            <a:r>
              <a:rPr lang="en-US" sz="3600" dirty="0">
                <a:highlight>
                  <a:srgbClr val="000080"/>
                </a:highlight>
                <a:latin typeface="Arial Black" panose="020B0A04020102020204" pitchFamily="34" charset="0"/>
              </a:rPr>
              <a:t>DARK WEB HOSTING COMPANIES</a:t>
            </a:r>
          </a:p>
        </p:txBody>
      </p:sp>
      <p:sp>
        <p:nvSpPr>
          <p:cNvPr id="3" name="Content Placeholder 2">
            <a:extLst>
              <a:ext uri="{FF2B5EF4-FFF2-40B4-BE49-F238E27FC236}">
                <a16:creationId xmlns:a16="http://schemas.microsoft.com/office/drawing/2014/main" id="{6B14CBBF-14F7-4852-AA41-C664D6E36EF0}"/>
              </a:ext>
            </a:extLst>
          </p:cNvPr>
          <p:cNvSpPr>
            <a:spLocks noGrp="1"/>
          </p:cNvSpPr>
          <p:nvPr>
            <p:ph idx="1"/>
          </p:nvPr>
        </p:nvSpPr>
        <p:spPr>
          <a:xfrm>
            <a:off x="1103312" y="1261746"/>
            <a:ext cx="8946541" cy="4986654"/>
          </a:xfrm>
        </p:spPr>
        <p:txBody>
          <a:bodyPr>
            <a:normAutofit fontScale="85000" lnSpcReduction="20000"/>
          </a:bodyPr>
          <a:lstStyle/>
          <a:p>
            <a:r>
              <a:rPr lang="en-US" sz="2400" dirty="0">
                <a:latin typeface="Arial Black" panose="020B0A04020102020204" pitchFamily="34" charset="0"/>
              </a:rPr>
              <a:t>THE DEEP/DARK WEB HOSTING NETWORK PROVIDER SITES MUST BE REGULATED OR SUBJECT TO CONTENT LIABILITY</a:t>
            </a:r>
          </a:p>
          <a:p>
            <a:endParaRPr lang="en-US" sz="2400" dirty="0">
              <a:latin typeface="Arial Black" panose="020B0A04020102020204" pitchFamily="34" charset="0"/>
            </a:endParaRPr>
          </a:p>
          <a:p>
            <a:r>
              <a:rPr lang="en-US" sz="2400" dirty="0">
                <a:latin typeface="Arial Black" panose="020B0A04020102020204" pitchFamily="34" charset="0"/>
              </a:rPr>
              <a:t>WITHOUT THEM, ANTI-SEMITIC CHAT ROOMS/COMMUNITIES WOULD NOT BE ABLE TO OPERATE</a:t>
            </a:r>
          </a:p>
          <a:p>
            <a:endParaRPr lang="en-US" sz="2400" dirty="0">
              <a:latin typeface="Arial Black" panose="020B0A04020102020204" pitchFamily="34" charset="0"/>
            </a:endParaRPr>
          </a:p>
          <a:p>
            <a:pPr lvl="1"/>
            <a:r>
              <a:rPr lang="en-US" sz="2200" dirty="0">
                <a:latin typeface="Arial Black" panose="020B0A04020102020204" pitchFamily="34" charset="0"/>
              </a:rPr>
              <a:t>BLUEHOST</a:t>
            </a:r>
          </a:p>
          <a:p>
            <a:pPr lvl="1"/>
            <a:r>
              <a:rPr lang="en-US" sz="2200" dirty="0">
                <a:latin typeface="Arial Black" panose="020B0A04020102020204" pitchFamily="34" charset="0"/>
              </a:rPr>
              <a:t>CLOUDFARE – EJECTED DAILY STORMER &amp; GAB</a:t>
            </a:r>
          </a:p>
          <a:p>
            <a:pPr lvl="1"/>
            <a:r>
              <a:rPr lang="en-US" sz="2200" dirty="0">
                <a:latin typeface="Arial Black" panose="020B0A04020102020204" pitchFamily="34" charset="0"/>
              </a:rPr>
              <a:t>ZENCAST</a:t>
            </a:r>
          </a:p>
          <a:p>
            <a:pPr lvl="1"/>
            <a:r>
              <a:rPr lang="en-US" sz="2200" dirty="0">
                <a:latin typeface="Arial Black" panose="020B0A04020102020204" pitchFamily="34" charset="0"/>
              </a:rPr>
              <a:t>HOSTINGER INT’L</a:t>
            </a:r>
          </a:p>
          <a:p>
            <a:pPr marL="457200" lvl="1" indent="0">
              <a:buNone/>
            </a:pPr>
            <a:r>
              <a:rPr lang="en-US" sz="2200" dirty="0">
                <a:latin typeface="Arial Black" panose="020B0A04020102020204" pitchFamily="34" charset="0"/>
              </a:rPr>
              <a:t>*  (FASCIST FORGE – A FB-LIKE SITE FOR NEO-NAZIS</a:t>
            </a:r>
          </a:p>
          <a:p>
            <a:pPr lvl="1"/>
            <a:r>
              <a:rPr lang="en-US" sz="2200" dirty="0">
                <a:latin typeface="Arial Black" panose="020B0A04020102020204" pitchFamily="34" charset="0"/>
              </a:rPr>
              <a:t>BITMITIGATE (OWNED BY EPIK “THE SWISS BANK OF DOMAINS) – HOSTS “DAILY STORMER” &amp; GAB</a:t>
            </a:r>
          </a:p>
          <a:p>
            <a:pPr lvl="1"/>
            <a:r>
              <a:rPr lang="en-US" sz="2200" dirty="0">
                <a:latin typeface="Arial Black" panose="020B0A04020102020204" pitchFamily="34" charset="0"/>
              </a:rPr>
              <a:t>VOXILITY (INFRASTRUCTURE-AS-A-SERVICE PROVIDER</a:t>
            </a:r>
          </a:p>
        </p:txBody>
      </p:sp>
      <p:pic>
        <p:nvPicPr>
          <p:cNvPr id="4" name="Picture 3" descr="A screenshot of a cell phone&#10;&#10;Description automatically generated">
            <a:extLst>
              <a:ext uri="{FF2B5EF4-FFF2-40B4-BE49-F238E27FC236}">
                <a16:creationId xmlns:a16="http://schemas.microsoft.com/office/drawing/2014/main" id="{98E2AC05-7722-4380-9CD4-0C86991C7BF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232390" y="109855"/>
            <a:ext cx="1196340" cy="1151890"/>
          </a:xfrm>
          <a:prstGeom prst="rect">
            <a:avLst/>
          </a:prstGeom>
        </p:spPr>
      </p:pic>
    </p:spTree>
    <p:extLst>
      <p:ext uri="{BB962C8B-B14F-4D97-AF65-F5344CB8AC3E}">
        <p14:creationId xmlns:p14="http://schemas.microsoft.com/office/powerpoint/2010/main" val="3620138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9" name="Rectangle 1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21" name="Freeform: Shape 1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FED9EC5A-CF02-4E85-ABF3-E79C2525F102}"/>
              </a:ext>
            </a:extLst>
          </p:cNvPr>
          <p:cNvSpPr>
            <a:spLocks noGrp="1"/>
          </p:cNvSpPr>
          <p:nvPr>
            <p:ph type="title"/>
          </p:nvPr>
        </p:nvSpPr>
        <p:spPr>
          <a:xfrm>
            <a:off x="1103312" y="452718"/>
            <a:ext cx="8947522" cy="1400530"/>
          </a:xfrm>
        </p:spPr>
        <p:txBody>
          <a:bodyPr anchor="ctr">
            <a:normAutofit/>
          </a:bodyPr>
          <a:lstStyle/>
          <a:p>
            <a:pPr algn="ctr"/>
            <a:r>
              <a:rPr lang="en-US" dirty="0">
                <a:solidFill>
                  <a:srgbClr val="FFFFFF"/>
                </a:solidFill>
                <a:highlight>
                  <a:srgbClr val="000080"/>
                </a:highlight>
                <a:latin typeface="Arial Black" panose="020B0A04020102020204" pitchFamily="34" charset="0"/>
              </a:rPr>
              <a:t>8CHAN</a:t>
            </a:r>
          </a:p>
        </p:txBody>
      </p:sp>
      <p:sp>
        <p:nvSpPr>
          <p:cNvPr id="3" name="Content Placeholder 2">
            <a:extLst>
              <a:ext uri="{FF2B5EF4-FFF2-40B4-BE49-F238E27FC236}">
                <a16:creationId xmlns:a16="http://schemas.microsoft.com/office/drawing/2014/main" id="{358767BE-5068-4874-AC29-11B9C2DE643F}"/>
              </a:ext>
            </a:extLst>
          </p:cNvPr>
          <p:cNvSpPr>
            <a:spLocks noGrp="1"/>
          </p:cNvSpPr>
          <p:nvPr>
            <p:ph idx="1"/>
          </p:nvPr>
        </p:nvSpPr>
        <p:spPr>
          <a:xfrm>
            <a:off x="1103312" y="2763520"/>
            <a:ext cx="8946541" cy="3484879"/>
          </a:xfrm>
        </p:spPr>
        <p:txBody>
          <a:bodyPr>
            <a:normAutofit/>
          </a:bodyPr>
          <a:lstStyle/>
          <a:p>
            <a:pPr>
              <a:lnSpc>
                <a:spcPct val="90000"/>
              </a:lnSpc>
            </a:pPr>
            <a:r>
              <a:rPr lang="en-US" dirty="0">
                <a:latin typeface="Arial Black" panose="020B0A04020102020204" pitchFamily="34" charset="0"/>
              </a:rPr>
              <a:t>WHAT IS “8CHAN?”</a:t>
            </a:r>
          </a:p>
          <a:p>
            <a:pPr>
              <a:lnSpc>
                <a:spcPct val="90000"/>
              </a:lnSpc>
            </a:pPr>
            <a:endParaRPr lang="en-US" dirty="0">
              <a:latin typeface="Arial Black" panose="020B0A04020102020204" pitchFamily="34" charset="0"/>
            </a:endParaRPr>
          </a:p>
          <a:p>
            <a:pPr>
              <a:lnSpc>
                <a:spcPct val="90000"/>
              </a:lnSpc>
            </a:pPr>
            <a:r>
              <a:rPr lang="en-US" dirty="0">
                <a:latin typeface="Arial Black" panose="020B0A04020102020204" pitchFamily="34" charset="0"/>
              </a:rPr>
              <a:t> “ANONYMOUS” WEB FORUM &amp; MESSAGING 				BOARD SERVES AS A GATHERING PLACE FOR ON-LINE    	NEO-NAZIS</a:t>
            </a:r>
          </a:p>
          <a:p>
            <a:pPr>
              <a:lnSpc>
                <a:spcPct val="90000"/>
              </a:lnSpc>
            </a:pPr>
            <a:endParaRPr lang="en-US" dirty="0">
              <a:latin typeface="Arial Black" panose="020B0A04020102020204" pitchFamily="34" charset="0"/>
            </a:endParaRPr>
          </a:p>
          <a:p>
            <a:pPr>
              <a:lnSpc>
                <a:spcPct val="90000"/>
              </a:lnSpc>
            </a:pPr>
            <a:endParaRPr lang="en-US" dirty="0">
              <a:latin typeface="Arial Black" panose="020B0A04020102020204" pitchFamily="34" charset="0"/>
            </a:endParaRPr>
          </a:p>
          <a:p>
            <a:pPr>
              <a:lnSpc>
                <a:spcPct val="90000"/>
              </a:lnSpc>
            </a:pPr>
            <a:r>
              <a:rPr lang="en-US" dirty="0">
                <a:latin typeface="Arial Black" panose="020B0A04020102020204" pitchFamily="34" charset="0"/>
              </a:rPr>
              <a:t> GOAL OF 8CHAN/POL/BOARD IS TO ENGAGE IN 		“EFFORTPOSTING” (I.E., PROMOTE ACTS OF 			VIOLENCE).</a:t>
            </a:r>
          </a:p>
          <a:p>
            <a:pPr marL="0" indent="0">
              <a:lnSpc>
                <a:spcPct val="90000"/>
              </a:lnSpc>
              <a:buNone/>
            </a:pPr>
            <a:endParaRPr lang="en-US" dirty="0">
              <a:latin typeface="Arial Black" panose="020B0A04020102020204" pitchFamily="34" charset="0"/>
            </a:endParaRPr>
          </a:p>
          <a:p>
            <a:pPr marL="0" indent="0">
              <a:lnSpc>
                <a:spcPct val="90000"/>
              </a:lnSpc>
              <a:buNone/>
            </a:pPr>
            <a:endParaRPr lang="en-US" dirty="0">
              <a:latin typeface="Arial Black" panose="020B0A04020102020204" pitchFamily="34" charset="0"/>
            </a:endParaRPr>
          </a:p>
          <a:p>
            <a:pPr>
              <a:lnSpc>
                <a:spcPct val="90000"/>
              </a:lnSpc>
            </a:pPr>
            <a:endParaRPr lang="en-US" dirty="0">
              <a:latin typeface="Arial Black" panose="020B0A04020102020204" pitchFamily="34" charset="0"/>
            </a:endParaRPr>
          </a:p>
          <a:p>
            <a:pPr marL="0" indent="0">
              <a:lnSpc>
                <a:spcPct val="90000"/>
              </a:lnSpc>
              <a:buNone/>
            </a:pPr>
            <a:endParaRPr lang="en-US" dirty="0">
              <a:latin typeface="Arial Black" panose="020B0A04020102020204" pitchFamily="34" charset="0"/>
            </a:endParaRPr>
          </a:p>
        </p:txBody>
      </p:sp>
      <p:pic>
        <p:nvPicPr>
          <p:cNvPr id="4" name="Picture 3" descr="A screenshot of a cell phone&#10;&#10;Description automatically generated">
            <a:extLst>
              <a:ext uri="{FF2B5EF4-FFF2-40B4-BE49-F238E27FC236}">
                <a16:creationId xmlns:a16="http://schemas.microsoft.com/office/drawing/2014/main" id="{1E5E8EA2-541A-4072-ADE6-F2497DECEC4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201910" y="140335"/>
            <a:ext cx="1196340" cy="1151890"/>
          </a:xfrm>
          <a:prstGeom prst="rect">
            <a:avLst/>
          </a:prstGeom>
        </p:spPr>
      </p:pic>
    </p:spTree>
    <p:extLst>
      <p:ext uri="{BB962C8B-B14F-4D97-AF65-F5344CB8AC3E}">
        <p14:creationId xmlns:p14="http://schemas.microsoft.com/office/powerpoint/2010/main" val="3585991189"/>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D853D-B8B7-4B55-B2EB-674AEB06E0A5}"/>
              </a:ext>
            </a:extLst>
          </p:cNvPr>
          <p:cNvSpPr>
            <a:spLocks noGrp="1"/>
          </p:cNvSpPr>
          <p:nvPr>
            <p:ph type="title"/>
          </p:nvPr>
        </p:nvSpPr>
        <p:spPr/>
        <p:txBody>
          <a:bodyPr/>
          <a:lstStyle/>
          <a:p>
            <a:pPr algn="ctr"/>
            <a:r>
              <a:rPr lang="en-US" sz="3600" dirty="0">
                <a:highlight>
                  <a:srgbClr val="000080"/>
                </a:highlight>
                <a:latin typeface="Arial Black" panose="020B0A04020102020204" pitchFamily="34" charset="0"/>
              </a:rPr>
              <a:t>8CHAN IS BACK </a:t>
            </a:r>
            <a:br>
              <a:rPr lang="en-US" sz="3600" dirty="0">
                <a:highlight>
                  <a:srgbClr val="000080"/>
                </a:highlight>
                <a:latin typeface="Arial Black" panose="020B0A04020102020204" pitchFamily="34" charset="0"/>
              </a:rPr>
            </a:br>
            <a:endParaRPr lang="en-US" sz="3600" dirty="0">
              <a:highlight>
                <a:srgbClr val="000080"/>
              </a:highlight>
              <a:latin typeface="Arial Black" panose="020B0A04020102020204" pitchFamily="34" charset="0"/>
            </a:endParaRPr>
          </a:p>
        </p:txBody>
      </p:sp>
      <p:sp>
        <p:nvSpPr>
          <p:cNvPr id="3" name="Content Placeholder 2">
            <a:extLst>
              <a:ext uri="{FF2B5EF4-FFF2-40B4-BE49-F238E27FC236}">
                <a16:creationId xmlns:a16="http://schemas.microsoft.com/office/drawing/2014/main" id="{0D109559-9F42-4050-A0BD-2A6922AEBA08}"/>
              </a:ext>
            </a:extLst>
          </p:cNvPr>
          <p:cNvSpPr>
            <a:spLocks noGrp="1"/>
          </p:cNvSpPr>
          <p:nvPr>
            <p:ph idx="1"/>
          </p:nvPr>
        </p:nvSpPr>
        <p:spPr>
          <a:xfrm>
            <a:off x="1104293" y="1573968"/>
            <a:ext cx="8946541" cy="4719402"/>
          </a:xfrm>
        </p:spPr>
        <p:txBody>
          <a:bodyPr>
            <a:normAutofit fontScale="92500" lnSpcReduction="10000"/>
          </a:bodyPr>
          <a:lstStyle/>
          <a:p>
            <a:r>
              <a:rPr lang="en-US" sz="2800" dirty="0">
                <a:latin typeface="Arial Black" panose="020B0A04020102020204" pitchFamily="34" charset="0"/>
              </a:rPr>
              <a:t> REBRANDED AS “8KUN”</a:t>
            </a:r>
          </a:p>
          <a:p>
            <a:endParaRPr lang="en-US" sz="2800" dirty="0">
              <a:latin typeface="Arial Black" panose="020B0A04020102020204" pitchFamily="34" charset="0"/>
            </a:endParaRPr>
          </a:p>
          <a:p>
            <a:r>
              <a:rPr lang="en-US" sz="2800" dirty="0">
                <a:latin typeface="Arial Black" panose="020B0A04020102020204" pitchFamily="34" charset="0"/>
              </a:rPr>
              <a:t>8CHAN WAS USED BY TO ANNOUNCE ATTACKS IN CHRISTCHURCH, PITTSBURGH,  POWAY, &amp; EL PASO</a:t>
            </a:r>
          </a:p>
          <a:p>
            <a:endParaRPr lang="en-US" sz="2800" dirty="0">
              <a:latin typeface="Arial Black" panose="020B0A04020102020204" pitchFamily="34" charset="0"/>
            </a:endParaRPr>
          </a:p>
          <a:p>
            <a:r>
              <a:rPr lang="en-US" sz="2800" dirty="0">
                <a:latin typeface="Arial Black" panose="020B0A04020102020204" pitchFamily="34" charset="0"/>
              </a:rPr>
              <a:t>POSTING MANIFESTOS TO 8CHAN’S /POL/SUB FORUM</a:t>
            </a:r>
          </a:p>
          <a:p>
            <a:endParaRPr lang="en-US" sz="2800" dirty="0">
              <a:latin typeface="Arial Black" panose="020B0A04020102020204" pitchFamily="34" charset="0"/>
            </a:endParaRPr>
          </a:p>
          <a:p>
            <a:r>
              <a:rPr lang="en-US" sz="2800" dirty="0">
                <a:latin typeface="Arial Black" panose="020B0A04020102020204" pitchFamily="34" charset="0"/>
              </a:rPr>
              <a:t>THE ROLE OF THE ACLU DEFENDING 8CHAN</a:t>
            </a:r>
          </a:p>
          <a:p>
            <a:endParaRPr lang="en-US" sz="2800" dirty="0">
              <a:latin typeface="Arial Black" panose="020B0A04020102020204" pitchFamily="34" charset="0"/>
            </a:endParaRPr>
          </a:p>
          <a:p>
            <a:endParaRPr lang="en-US" sz="2800" dirty="0">
              <a:latin typeface="Arial Black" panose="020B0A04020102020204" pitchFamily="34" charset="0"/>
            </a:endParaRPr>
          </a:p>
        </p:txBody>
      </p:sp>
      <p:pic>
        <p:nvPicPr>
          <p:cNvPr id="4" name="Picture 3" descr="A screenshot of a cell phone&#10;&#10;Description automatically generated">
            <a:extLst>
              <a:ext uri="{FF2B5EF4-FFF2-40B4-BE49-F238E27FC236}">
                <a16:creationId xmlns:a16="http://schemas.microsoft.com/office/drawing/2014/main" id="{C0E1286E-C54D-44F3-AE0A-AD328C988DB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212070" y="89535"/>
            <a:ext cx="1196340" cy="1151890"/>
          </a:xfrm>
          <a:prstGeom prst="rect">
            <a:avLst/>
          </a:prstGeom>
        </p:spPr>
      </p:pic>
    </p:spTree>
    <p:extLst>
      <p:ext uri="{BB962C8B-B14F-4D97-AF65-F5344CB8AC3E}">
        <p14:creationId xmlns:p14="http://schemas.microsoft.com/office/powerpoint/2010/main" val="3336390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12F4-C07F-4D48-A775-00FA6EF2B0F6}"/>
              </a:ext>
            </a:extLst>
          </p:cNvPr>
          <p:cNvSpPr>
            <a:spLocks noGrp="1"/>
          </p:cNvSpPr>
          <p:nvPr>
            <p:ph type="title"/>
          </p:nvPr>
        </p:nvSpPr>
        <p:spPr/>
        <p:txBody>
          <a:bodyPr/>
          <a:lstStyle/>
          <a:p>
            <a:pPr algn="ctr"/>
            <a:r>
              <a:rPr lang="en-US" sz="3600" dirty="0">
                <a:highlight>
                  <a:srgbClr val="000080"/>
                </a:highlight>
                <a:latin typeface="Arial Black" panose="020B0A04020102020204" pitchFamily="34" charset="0"/>
              </a:rPr>
              <a:t>INTERNATIONALIZING</a:t>
            </a:r>
            <a:br>
              <a:rPr lang="en-US" sz="3600" dirty="0">
                <a:highlight>
                  <a:srgbClr val="000080"/>
                </a:highlight>
                <a:latin typeface="Arial Black" panose="020B0A04020102020204" pitchFamily="34" charset="0"/>
              </a:rPr>
            </a:br>
            <a:r>
              <a:rPr lang="en-US" sz="3600" dirty="0">
                <a:highlight>
                  <a:srgbClr val="000080"/>
                </a:highlight>
                <a:latin typeface="Arial Black" panose="020B0A04020102020204" pitchFamily="34" charset="0"/>
              </a:rPr>
              <a:t>WEB CONNECTIONS</a:t>
            </a:r>
          </a:p>
        </p:txBody>
      </p:sp>
      <p:sp>
        <p:nvSpPr>
          <p:cNvPr id="3" name="Content Placeholder 2">
            <a:extLst>
              <a:ext uri="{FF2B5EF4-FFF2-40B4-BE49-F238E27FC236}">
                <a16:creationId xmlns:a16="http://schemas.microsoft.com/office/drawing/2014/main" id="{A67AEA63-7853-41D7-B210-EF308609C816}"/>
              </a:ext>
            </a:extLst>
          </p:cNvPr>
          <p:cNvSpPr>
            <a:spLocks noGrp="1"/>
          </p:cNvSpPr>
          <p:nvPr>
            <p:ph idx="1"/>
          </p:nvPr>
        </p:nvSpPr>
        <p:spPr/>
        <p:txBody>
          <a:bodyPr>
            <a:normAutofit/>
          </a:bodyPr>
          <a:lstStyle/>
          <a:p>
            <a:r>
              <a:rPr lang="en-US" sz="2400" dirty="0">
                <a:latin typeface="Arial Black" panose="020B0A04020102020204" pitchFamily="34" charset="0"/>
              </a:rPr>
              <a:t>FEUERKRIEG DIVISION (FKD) IS A SPLINTER OF </a:t>
            </a:r>
          </a:p>
          <a:p>
            <a:r>
              <a:rPr lang="en-US" sz="2400" dirty="0">
                <a:latin typeface="Arial Black" panose="020B0A04020102020204" pitchFamily="34" charset="0"/>
              </a:rPr>
              <a:t>ATOMWAFFEN DIVISION</a:t>
            </a:r>
          </a:p>
          <a:p>
            <a:endParaRPr lang="en-US" sz="2400" dirty="0">
              <a:latin typeface="Arial Black" panose="020B0A04020102020204" pitchFamily="34" charset="0"/>
            </a:endParaRPr>
          </a:p>
          <a:p>
            <a:r>
              <a:rPr lang="en-US" sz="2400" dirty="0">
                <a:latin typeface="Arial Black" panose="020B0A04020102020204" pitchFamily="34" charset="0"/>
              </a:rPr>
              <a:t>BORROWING EXTREMIST TACTICS FROM ISIS TO RECRUIT, INCITE, INSPIRE &amp; TRAIN LONE WOLFS</a:t>
            </a:r>
          </a:p>
          <a:p>
            <a:endParaRPr lang="en-US" sz="2400" dirty="0">
              <a:latin typeface="Arial Black" panose="020B0A04020102020204" pitchFamily="34" charset="0"/>
            </a:endParaRPr>
          </a:p>
          <a:p>
            <a:r>
              <a:rPr lang="en-US" sz="2400" dirty="0">
                <a:latin typeface="Arial Black" panose="020B0A04020102020204" pitchFamily="34" charset="0"/>
              </a:rPr>
              <a:t>DAILY STORMER NOW USES DARK WEB SERVICES &amp; OVERSEAS HOSTING PROVIDERS TO REMAIN ON LINE</a:t>
            </a:r>
          </a:p>
          <a:p>
            <a:endParaRPr lang="en-US" sz="2400" dirty="0">
              <a:latin typeface="Arial Black" panose="020B0A04020102020204" pitchFamily="34" charset="0"/>
            </a:endParaRPr>
          </a:p>
          <a:p>
            <a:endParaRPr lang="en-US" sz="2400" dirty="0">
              <a:latin typeface="Arial Black" panose="020B0A04020102020204" pitchFamily="34" charset="0"/>
            </a:endParaRPr>
          </a:p>
        </p:txBody>
      </p:sp>
      <p:pic>
        <p:nvPicPr>
          <p:cNvPr id="4" name="Picture 3" descr="A screenshot of a cell phone&#10;&#10;Description automatically generated">
            <a:extLst>
              <a:ext uri="{FF2B5EF4-FFF2-40B4-BE49-F238E27FC236}">
                <a16:creationId xmlns:a16="http://schemas.microsoft.com/office/drawing/2014/main" id="{CA9C18F1-AF74-4FA8-A49D-5D237DDB500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201910" y="140335"/>
            <a:ext cx="1196340" cy="1151890"/>
          </a:xfrm>
          <a:prstGeom prst="rect">
            <a:avLst/>
          </a:prstGeom>
        </p:spPr>
      </p:pic>
    </p:spTree>
    <p:extLst>
      <p:ext uri="{BB962C8B-B14F-4D97-AF65-F5344CB8AC3E}">
        <p14:creationId xmlns:p14="http://schemas.microsoft.com/office/powerpoint/2010/main" val="2768150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15" name="Freeform: Shape 1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EBC89286-3D0E-46E8-AEFE-8CDB1D29270C}"/>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highlight>
                  <a:srgbClr val="000080"/>
                </a:highlight>
                <a:latin typeface="Arial Black" panose="020B0A04020102020204" pitchFamily="34" charset="0"/>
              </a:rPr>
              <a:t>THE “</a:t>
            </a:r>
            <a:r>
              <a:rPr lang="en-US" dirty="0">
                <a:solidFill>
                  <a:srgbClr val="FFFFFF"/>
                </a:solidFill>
                <a:highlight>
                  <a:srgbClr val="FF0000"/>
                </a:highlight>
                <a:latin typeface="Arial Black" panose="020B0A04020102020204" pitchFamily="34" charset="0"/>
              </a:rPr>
              <a:t>BASE</a:t>
            </a:r>
            <a:r>
              <a:rPr lang="en-US" dirty="0">
                <a:solidFill>
                  <a:srgbClr val="FFFFFF"/>
                </a:solidFill>
                <a:highlight>
                  <a:srgbClr val="000080"/>
                </a:highlight>
                <a:latin typeface="Arial Black" panose="020B0A04020102020204" pitchFamily="34" charset="0"/>
              </a:rPr>
              <a:t>”</a:t>
            </a:r>
            <a:br>
              <a:rPr lang="en-US" dirty="0">
                <a:solidFill>
                  <a:srgbClr val="FFFFFF"/>
                </a:solidFill>
                <a:highlight>
                  <a:srgbClr val="000080"/>
                </a:highlight>
                <a:latin typeface="Arial Black" panose="020B0A04020102020204" pitchFamily="34" charset="0"/>
              </a:rPr>
            </a:br>
            <a:r>
              <a:rPr lang="en-US" dirty="0">
                <a:solidFill>
                  <a:srgbClr val="FFFFFF"/>
                </a:solidFill>
                <a:highlight>
                  <a:srgbClr val="000080"/>
                </a:highlight>
                <a:latin typeface="Arial Black" panose="020B0A04020102020204" pitchFamily="34" charset="0"/>
              </a:rPr>
              <a:t>THE GREATEST DANGER</a:t>
            </a:r>
          </a:p>
        </p:txBody>
      </p:sp>
      <p:sp>
        <p:nvSpPr>
          <p:cNvPr id="3" name="Content Placeholder 2">
            <a:extLst>
              <a:ext uri="{FF2B5EF4-FFF2-40B4-BE49-F238E27FC236}">
                <a16:creationId xmlns:a16="http://schemas.microsoft.com/office/drawing/2014/main" id="{FA45EA6C-B0E5-45E0-8206-24A4F09910D4}"/>
              </a:ext>
            </a:extLst>
          </p:cNvPr>
          <p:cNvSpPr>
            <a:spLocks noGrp="1"/>
          </p:cNvSpPr>
          <p:nvPr>
            <p:ph idx="1"/>
          </p:nvPr>
        </p:nvSpPr>
        <p:spPr>
          <a:xfrm>
            <a:off x="1103312" y="2763520"/>
            <a:ext cx="8946541" cy="3484879"/>
          </a:xfrm>
        </p:spPr>
        <p:txBody>
          <a:bodyPr>
            <a:normAutofit/>
          </a:bodyPr>
          <a:lstStyle/>
          <a:p>
            <a:pPr>
              <a:lnSpc>
                <a:spcPct val="90000"/>
              </a:lnSpc>
            </a:pPr>
            <a:r>
              <a:rPr lang="en-US" sz="1700" dirty="0">
                <a:latin typeface="Arial Black" panose="020B0A04020102020204" pitchFamily="34" charset="0"/>
              </a:rPr>
              <a:t>MEMBERS ACROSS US, CANADA &amp; EUROPE &amp; AUSTRALIA – VIA TWITTER AS INCUBATOR</a:t>
            </a:r>
          </a:p>
          <a:p>
            <a:pPr>
              <a:lnSpc>
                <a:spcPct val="90000"/>
              </a:lnSpc>
            </a:pPr>
            <a:endParaRPr lang="en-US" sz="1700" dirty="0">
              <a:latin typeface="Arial Black" panose="020B0A04020102020204" pitchFamily="34" charset="0"/>
            </a:endParaRPr>
          </a:p>
          <a:p>
            <a:pPr>
              <a:lnSpc>
                <a:spcPct val="90000"/>
              </a:lnSpc>
            </a:pPr>
            <a:r>
              <a:rPr lang="en-US" sz="1700" dirty="0">
                <a:latin typeface="Arial Black" panose="020B0A04020102020204" pitchFamily="34" charset="0"/>
              </a:rPr>
              <a:t>GOAL:  UNIFY ALL OF THE NEO-NAZI CELLS TO FORM AN ANTI-SEMITIC/ANTI-MIGRANT ATTACK COMMAND &amp; CONTROL INTERNET BASE</a:t>
            </a:r>
          </a:p>
          <a:p>
            <a:pPr>
              <a:lnSpc>
                <a:spcPct val="90000"/>
              </a:lnSpc>
            </a:pPr>
            <a:endParaRPr lang="en-US" sz="1700" dirty="0">
              <a:latin typeface="Arial Black" panose="020B0A04020102020204" pitchFamily="34" charset="0"/>
            </a:endParaRPr>
          </a:p>
          <a:p>
            <a:pPr>
              <a:lnSpc>
                <a:spcPct val="90000"/>
              </a:lnSpc>
            </a:pPr>
            <a:r>
              <a:rPr lang="en-US" sz="1700" dirty="0">
                <a:latin typeface="Arial Black" panose="020B0A04020102020204" pitchFamily="34" charset="0"/>
              </a:rPr>
              <a:t>A RABID ANTI-SEMITIC “ACCELERATIONIST GROUP “</a:t>
            </a:r>
          </a:p>
          <a:p>
            <a:pPr>
              <a:lnSpc>
                <a:spcPct val="90000"/>
              </a:lnSpc>
            </a:pPr>
            <a:endParaRPr lang="en-US" sz="1700" dirty="0">
              <a:latin typeface="Arial Black" panose="020B0A04020102020204" pitchFamily="34" charset="0"/>
            </a:endParaRPr>
          </a:p>
          <a:p>
            <a:pPr>
              <a:lnSpc>
                <a:spcPct val="90000"/>
              </a:lnSpc>
            </a:pPr>
            <a:r>
              <a:rPr lang="en-US" sz="1700" dirty="0">
                <a:latin typeface="Arial Black" panose="020B0A04020102020204" pitchFamily="34" charset="0"/>
              </a:rPr>
              <a:t>A “ONE STOP MALL” FOR TERRORIST TRAINING, MEET UPS, INCITEMENT, COUNTER-SURVEILLANCE, BOMB MAKING, ETC.</a:t>
            </a:r>
          </a:p>
        </p:txBody>
      </p:sp>
      <p:pic>
        <p:nvPicPr>
          <p:cNvPr id="4" name="Picture 3" descr="A screenshot of a cell phone&#10;&#10;Description automatically generated">
            <a:extLst>
              <a:ext uri="{FF2B5EF4-FFF2-40B4-BE49-F238E27FC236}">
                <a16:creationId xmlns:a16="http://schemas.microsoft.com/office/drawing/2014/main" id="{00861D52-77FA-4E4D-819A-EF659BFDCD4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262870" y="89535"/>
            <a:ext cx="1196340" cy="1151890"/>
          </a:xfrm>
          <a:prstGeom prst="rect">
            <a:avLst/>
          </a:prstGeom>
        </p:spPr>
      </p:pic>
    </p:spTree>
    <p:extLst>
      <p:ext uri="{BB962C8B-B14F-4D97-AF65-F5344CB8AC3E}">
        <p14:creationId xmlns:p14="http://schemas.microsoft.com/office/powerpoint/2010/main" val="1538389412"/>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D22E6-7872-4E40-B804-767447386941}"/>
              </a:ext>
            </a:extLst>
          </p:cNvPr>
          <p:cNvSpPr>
            <a:spLocks noGrp="1"/>
          </p:cNvSpPr>
          <p:nvPr>
            <p:ph type="title"/>
          </p:nvPr>
        </p:nvSpPr>
        <p:spPr/>
        <p:txBody>
          <a:bodyPr/>
          <a:lstStyle/>
          <a:p>
            <a:pPr algn="ctr"/>
            <a:r>
              <a:rPr lang="en-US" sz="3600" dirty="0">
                <a:highlight>
                  <a:srgbClr val="000080"/>
                </a:highlight>
                <a:latin typeface="Arial Black" panose="020B0A04020102020204" pitchFamily="34" charset="0"/>
              </a:rPr>
              <a:t>THE </a:t>
            </a:r>
            <a:r>
              <a:rPr lang="en-US" sz="3600" dirty="0">
                <a:highlight>
                  <a:srgbClr val="FF0000"/>
                </a:highlight>
                <a:latin typeface="Arial Black" panose="020B0A04020102020204" pitchFamily="34" charset="0"/>
              </a:rPr>
              <a:t>BASE</a:t>
            </a:r>
            <a:r>
              <a:rPr lang="en-US" sz="3600" dirty="0">
                <a:highlight>
                  <a:srgbClr val="000080"/>
                </a:highlight>
                <a:latin typeface="Arial Black" panose="020B0A04020102020204" pitchFamily="34" charset="0"/>
              </a:rPr>
              <a:t> IS A MAJOR THREAT TO PUBLIC SAFETY</a:t>
            </a:r>
          </a:p>
        </p:txBody>
      </p:sp>
      <p:sp>
        <p:nvSpPr>
          <p:cNvPr id="3" name="Content Placeholder 2">
            <a:extLst>
              <a:ext uri="{FF2B5EF4-FFF2-40B4-BE49-F238E27FC236}">
                <a16:creationId xmlns:a16="http://schemas.microsoft.com/office/drawing/2014/main" id="{B3E66448-267B-4DB4-A1D7-934008DA2C7D}"/>
              </a:ext>
            </a:extLst>
          </p:cNvPr>
          <p:cNvSpPr>
            <a:spLocks noGrp="1"/>
          </p:cNvSpPr>
          <p:nvPr>
            <p:ph idx="1"/>
          </p:nvPr>
        </p:nvSpPr>
        <p:spPr/>
        <p:txBody>
          <a:bodyPr>
            <a:normAutofit fontScale="92500"/>
          </a:bodyPr>
          <a:lstStyle/>
          <a:p>
            <a:r>
              <a:rPr lang="en-US" sz="2800" dirty="0">
                <a:latin typeface="Arial Black" panose="020B0A04020102020204" pitchFamily="34" charset="0"/>
              </a:rPr>
              <a:t>IT’S LEADERSHIP DETERMINED TO COMMIT TERROR</a:t>
            </a:r>
          </a:p>
          <a:p>
            <a:endParaRPr lang="en-US" sz="2800" dirty="0">
              <a:latin typeface="Arial Black" panose="020B0A04020102020204" pitchFamily="34" charset="0"/>
            </a:endParaRPr>
          </a:p>
          <a:p>
            <a:r>
              <a:rPr lang="en-US" sz="2800" i="1" u="sng" dirty="0">
                <a:latin typeface="Arial Black" panose="020B0A04020102020204" pitchFamily="34" charset="0"/>
              </a:rPr>
              <a:t>VICE</a:t>
            </a:r>
            <a:r>
              <a:rPr lang="en-US" sz="2800" dirty="0">
                <a:latin typeface="Arial Black" panose="020B0A04020102020204" pitchFamily="34" charset="0"/>
              </a:rPr>
              <a:t> WAS ABLE TO PENETRATE ITS MAIN CHAT ROOM, WHERE IT IS ACTING JUST LIKE ISIS (CREATING PROPOGANDA &amp; PLANNING “DIRECT ACTION” AGAINST MINORITIES</a:t>
            </a:r>
          </a:p>
          <a:p>
            <a:endParaRPr lang="en-US" sz="2800" dirty="0">
              <a:latin typeface="Arial Black" panose="020B0A04020102020204" pitchFamily="34" charset="0"/>
            </a:endParaRPr>
          </a:p>
          <a:p>
            <a:r>
              <a:rPr lang="en-US" sz="2800" dirty="0">
                <a:latin typeface="Arial Black" panose="020B0A04020102020204" pitchFamily="34" charset="0"/>
              </a:rPr>
              <a:t>MATCHMAKING RECRUITS</a:t>
            </a:r>
          </a:p>
        </p:txBody>
      </p:sp>
      <p:pic>
        <p:nvPicPr>
          <p:cNvPr id="4" name="Picture 3" descr="A screenshot of a cell phone&#10;&#10;Description automatically generated">
            <a:extLst>
              <a:ext uri="{FF2B5EF4-FFF2-40B4-BE49-F238E27FC236}">
                <a16:creationId xmlns:a16="http://schemas.microsoft.com/office/drawing/2014/main" id="{8CC5E9BD-C9DE-4D9C-ABAC-4811C066C06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222230" y="140335"/>
            <a:ext cx="1196340" cy="1151890"/>
          </a:xfrm>
          <a:prstGeom prst="rect">
            <a:avLst/>
          </a:prstGeom>
        </p:spPr>
      </p:pic>
    </p:spTree>
    <p:extLst>
      <p:ext uri="{BB962C8B-B14F-4D97-AF65-F5344CB8AC3E}">
        <p14:creationId xmlns:p14="http://schemas.microsoft.com/office/powerpoint/2010/main" val="824723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 name="Picture 2" descr="Screen Shots - Word">
            <a:extLst>
              <a:ext uri="{FF2B5EF4-FFF2-40B4-BE49-F238E27FC236}">
                <a16:creationId xmlns:a16="http://schemas.microsoft.com/office/drawing/2014/main" id="{94C61115-7E2D-4CBA-86C7-A316D65DD0F3}"/>
              </a:ext>
            </a:extLst>
          </p:cNvPr>
          <p:cNvPicPr>
            <a:picLocks noChangeAspect="1"/>
          </p:cNvPicPr>
          <p:nvPr/>
        </p:nvPicPr>
        <p:blipFill rotWithShape="1">
          <a:blip r:embed="rId3">
            <a:extLst>
              <a:ext uri="{28A0092B-C50C-407E-A947-70E740481C1C}">
                <a14:useLocalDpi xmlns:a14="http://schemas.microsoft.com/office/drawing/2010/main" val="0"/>
              </a:ext>
            </a:extLst>
          </a:blip>
          <a:srcRect l="1716" r="2730" b="1"/>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52B1435E-BAB8-43AB-AF6A-C15D437DC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A screenshot of a cell phone&#10;&#10;Description automatically generated">
            <a:extLst>
              <a:ext uri="{FF2B5EF4-FFF2-40B4-BE49-F238E27FC236}">
                <a16:creationId xmlns:a16="http://schemas.microsoft.com/office/drawing/2014/main" id="{AF8001B7-67CA-4F71-B702-36CE78729A0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191750" y="109855"/>
            <a:ext cx="1196340" cy="1151890"/>
          </a:xfrm>
          <a:prstGeom prst="rect">
            <a:avLst/>
          </a:prstGeom>
        </p:spPr>
      </p:pic>
    </p:spTree>
    <p:extLst>
      <p:ext uri="{BB962C8B-B14F-4D97-AF65-F5344CB8AC3E}">
        <p14:creationId xmlns:p14="http://schemas.microsoft.com/office/powerpoint/2010/main" val="2011590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EAC34-D845-4881-9391-F6C6267D0694}"/>
              </a:ext>
            </a:extLst>
          </p:cNvPr>
          <p:cNvSpPr>
            <a:spLocks noGrp="1"/>
          </p:cNvSpPr>
          <p:nvPr>
            <p:ph type="title"/>
          </p:nvPr>
        </p:nvSpPr>
        <p:spPr/>
        <p:txBody>
          <a:bodyPr/>
          <a:lstStyle/>
          <a:p>
            <a:pPr algn="ctr"/>
            <a:r>
              <a:rPr lang="en-US" sz="3600" dirty="0">
                <a:highlight>
                  <a:srgbClr val="000080"/>
                </a:highlight>
                <a:latin typeface="Arial Black" panose="020B0A04020102020204" pitchFamily="34" charset="0"/>
              </a:rPr>
              <a:t>INSIDE THE</a:t>
            </a:r>
            <a:r>
              <a:rPr lang="en-US" sz="3600" dirty="0">
                <a:highlight>
                  <a:srgbClr val="FF0000"/>
                </a:highlight>
                <a:latin typeface="Arial Black" panose="020B0A04020102020204" pitchFamily="34" charset="0"/>
              </a:rPr>
              <a:t> BASE</a:t>
            </a:r>
          </a:p>
        </p:txBody>
      </p:sp>
      <p:sp>
        <p:nvSpPr>
          <p:cNvPr id="3" name="Content Placeholder 2">
            <a:extLst>
              <a:ext uri="{FF2B5EF4-FFF2-40B4-BE49-F238E27FC236}">
                <a16:creationId xmlns:a16="http://schemas.microsoft.com/office/drawing/2014/main" id="{5821191C-8991-44B3-82FF-7EA5BF3CABAE}"/>
              </a:ext>
            </a:extLst>
          </p:cNvPr>
          <p:cNvSpPr>
            <a:spLocks noGrp="1"/>
          </p:cNvSpPr>
          <p:nvPr>
            <p:ph idx="1"/>
          </p:nvPr>
        </p:nvSpPr>
        <p:spPr/>
        <p:txBody>
          <a:bodyPr>
            <a:normAutofit fontScale="85000" lnSpcReduction="20000"/>
          </a:bodyPr>
          <a:lstStyle/>
          <a:p>
            <a:r>
              <a:rPr lang="en-US" sz="2800" dirty="0">
                <a:latin typeface="Arial Black" panose="020B0A04020102020204" pitchFamily="34" charset="0"/>
              </a:rPr>
              <a:t>RECRUIT SUBMITS AN APPLICATION FORM VIA A “WORDPRESS” SITE</a:t>
            </a:r>
          </a:p>
          <a:p>
            <a:endParaRPr lang="en-US" sz="2800" dirty="0">
              <a:latin typeface="Arial Black" panose="020B0A04020102020204" pitchFamily="34" charset="0"/>
            </a:endParaRPr>
          </a:p>
          <a:p>
            <a:r>
              <a:rPr lang="en-US" sz="2800" dirty="0">
                <a:latin typeface="Arial Black" panose="020B0A04020102020204" pitchFamily="34" charset="0"/>
              </a:rPr>
              <a:t>APPLICATION IS VETTED BY “BASE” HR</a:t>
            </a:r>
          </a:p>
          <a:p>
            <a:endParaRPr lang="en-US" sz="2800" dirty="0">
              <a:latin typeface="Arial Black" panose="020B0A04020102020204" pitchFamily="34" charset="0"/>
            </a:endParaRPr>
          </a:p>
          <a:p>
            <a:r>
              <a:rPr lang="en-US" sz="2800" dirty="0">
                <a:latin typeface="Arial Black" panose="020B0A04020102020204" pitchFamily="34" charset="0"/>
              </a:rPr>
              <a:t>THOUSANDS OF MEMBERS</a:t>
            </a:r>
          </a:p>
          <a:p>
            <a:endParaRPr lang="en-US" sz="2800" dirty="0">
              <a:latin typeface="Arial Black" panose="020B0A04020102020204" pitchFamily="34" charset="0"/>
            </a:endParaRPr>
          </a:p>
          <a:p>
            <a:r>
              <a:rPr lang="en-US" sz="2800" dirty="0">
                <a:latin typeface="Arial Black" panose="020B0A04020102020204" pitchFamily="34" charset="0"/>
              </a:rPr>
              <a:t>IF ACCEPTED, RECRUIT WILL BE INVITED ONTO A CHAT SERVER OPERATED BY </a:t>
            </a:r>
            <a:r>
              <a:rPr lang="en-US" sz="2800" dirty="0">
                <a:solidFill>
                  <a:srgbClr val="FFFF00"/>
                </a:solidFill>
                <a:latin typeface="Arial Black" panose="020B0A04020102020204" pitchFamily="34" charset="0"/>
              </a:rPr>
              <a:t>RIOT – AN OPEN SOURCE OPERATING SYSTEM USED FOR SECURE MESSAGING</a:t>
            </a:r>
            <a:endParaRPr lang="en-US" sz="2800" dirty="0">
              <a:latin typeface="Arial Black" panose="020B0A04020102020204" pitchFamily="34" charset="0"/>
            </a:endParaRPr>
          </a:p>
        </p:txBody>
      </p:sp>
      <p:pic>
        <p:nvPicPr>
          <p:cNvPr id="4" name="Picture 3" descr="A screenshot of a cell phone&#10;&#10;Description automatically generated">
            <a:extLst>
              <a:ext uri="{FF2B5EF4-FFF2-40B4-BE49-F238E27FC236}">
                <a16:creationId xmlns:a16="http://schemas.microsoft.com/office/drawing/2014/main" id="{7E2144BE-E012-48B3-94A9-D74E3CEAF8C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222230" y="89535"/>
            <a:ext cx="1196340" cy="1151890"/>
          </a:xfrm>
          <a:prstGeom prst="rect">
            <a:avLst/>
          </a:prstGeom>
        </p:spPr>
      </p:pic>
    </p:spTree>
    <p:extLst>
      <p:ext uri="{BB962C8B-B14F-4D97-AF65-F5344CB8AC3E}">
        <p14:creationId xmlns:p14="http://schemas.microsoft.com/office/powerpoint/2010/main" val="217930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o-Nazis Are Organizing Secretive Paramilitary Training Across America - VICE - Google Chrome">
            <a:extLst>
              <a:ext uri="{FF2B5EF4-FFF2-40B4-BE49-F238E27FC236}">
                <a16:creationId xmlns:a16="http://schemas.microsoft.com/office/drawing/2014/main" id="{137D2A9A-1903-46F9-BBCA-2DEE68457C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573"/>
            <a:ext cx="12192000" cy="6566854"/>
          </a:xfrm>
          <a:prstGeom prst="rect">
            <a:avLst/>
          </a:prstGeom>
        </p:spPr>
      </p:pic>
    </p:spTree>
    <p:extLst>
      <p:ext uri="{BB962C8B-B14F-4D97-AF65-F5344CB8AC3E}">
        <p14:creationId xmlns:p14="http://schemas.microsoft.com/office/powerpoint/2010/main" val="2370275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15" name="Freeform: Shape 1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6914136-5629-42F1-BE8A-3DC884E2E83A}"/>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highlight>
                  <a:srgbClr val="000080"/>
                </a:highlight>
                <a:latin typeface="Arial Black" panose="020B0A04020102020204" pitchFamily="34" charset="0"/>
              </a:rPr>
              <a:t>ADMISSION INTO</a:t>
            </a:r>
            <a:br>
              <a:rPr lang="en-US" dirty="0">
                <a:solidFill>
                  <a:srgbClr val="FFFFFF"/>
                </a:solidFill>
                <a:highlight>
                  <a:srgbClr val="000080"/>
                </a:highlight>
                <a:latin typeface="Arial Black" panose="020B0A04020102020204" pitchFamily="34" charset="0"/>
              </a:rPr>
            </a:br>
            <a:r>
              <a:rPr lang="en-US" dirty="0">
                <a:solidFill>
                  <a:srgbClr val="FFFFFF"/>
                </a:solidFill>
                <a:highlight>
                  <a:srgbClr val="000080"/>
                </a:highlight>
                <a:latin typeface="Arial Black" panose="020B0A04020102020204" pitchFamily="34" charset="0"/>
              </a:rPr>
              <a:t>THE </a:t>
            </a:r>
            <a:r>
              <a:rPr lang="en-US" dirty="0">
                <a:solidFill>
                  <a:srgbClr val="FFFFFF"/>
                </a:solidFill>
                <a:highlight>
                  <a:srgbClr val="FF0000"/>
                </a:highlight>
                <a:latin typeface="Arial Black" panose="020B0A04020102020204" pitchFamily="34" charset="0"/>
              </a:rPr>
              <a:t>BASE</a:t>
            </a:r>
          </a:p>
        </p:txBody>
      </p:sp>
      <p:sp>
        <p:nvSpPr>
          <p:cNvPr id="3" name="Content Placeholder 2">
            <a:extLst>
              <a:ext uri="{FF2B5EF4-FFF2-40B4-BE49-F238E27FC236}">
                <a16:creationId xmlns:a16="http://schemas.microsoft.com/office/drawing/2014/main" id="{86307518-A39B-4B16-A5F2-2FD98E3E96D8}"/>
              </a:ext>
            </a:extLst>
          </p:cNvPr>
          <p:cNvSpPr>
            <a:spLocks noGrp="1"/>
          </p:cNvSpPr>
          <p:nvPr>
            <p:ph idx="1"/>
          </p:nvPr>
        </p:nvSpPr>
        <p:spPr>
          <a:xfrm>
            <a:off x="1103312" y="2763520"/>
            <a:ext cx="8946541" cy="3484879"/>
          </a:xfrm>
        </p:spPr>
        <p:txBody>
          <a:bodyPr>
            <a:normAutofit/>
          </a:bodyPr>
          <a:lstStyle/>
          <a:p>
            <a:pPr>
              <a:lnSpc>
                <a:spcPct val="90000"/>
              </a:lnSpc>
            </a:pPr>
            <a:r>
              <a:rPr lang="en-US" sz="1600" dirty="0">
                <a:latin typeface="Arial Black" panose="020B0A04020102020204" pitchFamily="34" charset="0"/>
              </a:rPr>
              <a:t>IN THE BASE’S PRIVATE CHAT ROOM, RECRUITS WILL SEE 8 CHANNELS</a:t>
            </a:r>
          </a:p>
          <a:p>
            <a:pPr>
              <a:lnSpc>
                <a:spcPct val="90000"/>
              </a:lnSpc>
            </a:pPr>
            <a:r>
              <a:rPr lang="en-US" sz="1600" dirty="0">
                <a:latin typeface="Arial Black" panose="020B0A04020102020204" pitchFamily="34" charset="0"/>
              </a:rPr>
              <a:t>1.  THE “IMPERIUM” MAIN CHAT ROOM</a:t>
            </a:r>
          </a:p>
          <a:p>
            <a:pPr>
              <a:lnSpc>
                <a:spcPct val="90000"/>
              </a:lnSpc>
            </a:pPr>
            <a:r>
              <a:rPr lang="en-US" sz="1600" dirty="0">
                <a:latin typeface="Arial Black" panose="020B0A04020102020204" pitchFamily="34" charset="0"/>
              </a:rPr>
              <a:t>2.  SELF DEFENSE</a:t>
            </a:r>
          </a:p>
          <a:p>
            <a:pPr>
              <a:lnSpc>
                <a:spcPct val="90000"/>
              </a:lnSpc>
            </a:pPr>
            <a:r>
              <a:rPr lang="en-US" sz="1600" dirty="0">
                <a:latin typeface="Arial Black" panose="020B0A04020102020204" pitchFamily="34" charset="0"/>
              </a:rPr>
              <a:t>3.  BOOKS</a:t>
            </a:r>
          </a:p>
          <a:p>
            <a:pPr>
              <a:lnSpc>
                <a:spcPct val="90000"/>
              </a:lnSpc>
            </a:pPr>
            <a:r>
              <a:rPr lang="en-US" sz="1600" dirty="0">
                <a:latin typeface="Arial Black" panose="020B0A04020102020204" pitchFamily="34" charset="0"/>
              </a:rPr>
              <a:t>4.  MUSIC</a:t>
            </a:r>
          </a:p>
          <a:p>
            <a:pPr>
              <a:lnSpc>
                <a:spcPct val="90000"/>
              </a:lnSpc>
            </a:pPr>
            <a:r>
              <a:rPr lang="en-US" sz="1600" dirty="0">
                <a:latin typeface="Arial Black" panose="020B0A04020102020204" pitchFamily="34" charset="0"/>
              </a:rPr>
              <a:t>5.  ACTIVITY REPORTS</a:t>
            </a:r>
          </a:p>
          <a:p>
            <a:pPr>
              <a:lnSpc>
                <a:spcPct val="90000"/>
              </a:lnSpc>
            </a:pPr>
            <a:r>
              <a:rPr lang="en-US" sz="1600" dirty="0">
                <a:latin typeface="Arial Black" panose="020B0A04020102020204" pitchFamily="34" charset="0"/>
              </a:rPr>
              <a:t>6.  TRAINERS</a:t>
            </a:r>
          </a:p>
          <a:p>
            <a:pPr>
              <a:lnSpc>
                <a:spcPct val="90000"/>
              </a:lnSpc>
            </a:pPr>
            <a:r>
              <a:rPr lang="en-US" sz="1600" dirty="0">
                <a:latin typeface="Arial Black" panose="020B0A04020102020204" pitchFamily="34" charset="0"/>
              </a:rPr>
              <a:t>7.  SURVIVALISM</a:t>
            </a:r>
          </a:p>
          <a:p>
            <a:pPr>
              <a:lnSpc>
                <a:spcPct val="90000"/>
              </a:lnSpc>
            </a:pPr>
            <a:r>
              <a:rPr lang="en-US" sz="1600" dirty="0">
                <a:latin typeface="Arial Black" panose="020B0A04020102020204" pitchFamily="34" charset="0"/>
              </a:rPr>
              <a:t>8.  A PDF LIBRARY WITH 20 SECTIONS, WITH DOWNLOADABLE MANUALS (GUNSMITHING)</a:t>
            </a:r>
          </a:p>
        </p:txBody>
      </p:sp>
      <p:pic>
        <p:nvPicPr>
          <p:cNvPr id="4" name="Picture 3" descr="A screenshot of a cell phone&#10;&#10;Description automatically generated">
            <a:extLst>
              <a:ext uri="{FF2B5EF4-FFF2-40B4-BE49-F238E27FC236}">
                <a16:creationId xmlns:a16="http://schemas.microsoft.com/office/drawing/2014/main" id="{A72403ED-1CDC-4C70-8CC7-CB41229FA9C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181590" y="99695"/>
            <a:ext cx="1196340" cy="1151890"/>
          </a:xfrm>
          <a:prstGeom prst="rect">
            <a:avLst/>
          </a:prstGeom>
        </p:spPr>
      </p:pic>
    </p:spTree>
    <p:extLst>
      <p:ext uri="{BB962C8B-B14F-4D97-AF65-F5344CB8AC3E}">
        <p14:creationId xmlns:p14="http://schemas.microsoft.com/office/powerpoint/2010/main" val="3918767575"/>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EE476-D5FB-41F0-B1DA-7A5471AA0B83}"/>
              </a:ext>
            </a:extLst>
          </p:cNvPr>
          <p:cNvSpPr>
            <a:spLocks noGrp="1"/>
          </p:cNvSpPr>
          <p:nvPr>
            <p:ph type="title"/>
          </p:nvPr>
        </p:nvSpPr>
        <p:spPr/>
        <p:txBody>
          <a:bodyPr/>
          <a:lstStyle/>
          <a:p>
            <a:pPr algn="ctr"/>
            <a:r>
              <a:rPr lang="en-US" sz="3600" dirty="0">
                <a:highlight>
                  <a:srgbClr val="000080"/>
                </a:highlight>
                <a:latin typeface="Arial Black" panose="020B0A04020102020204" pitchFamily="34" charset="0"/>
              </a:rPr>
              <a:t>FAR-RIGHT TEEN RADICALIZATION BY “THE </a:t>
            </a:r>
            <a:r>
              <a:rPr lang="en-US" sz="3600" dirty="0">
                <a:highlight>
                  <a:srgbClr val="FF0000"/>
                </a:highlight>
                <a:latin typeface="Arial Black" panose="020B0A04020102020204" pitchFamily="34" charset="0"/>
              </a:rPr>
              <a:t>BASE</a:t>
            </a:r>
            <a:r>
              <a:rPr lang="en-US" sz="3600" dirty="0">
                <a:highlight>
                  <a:srgbClr val="000080"/>
                </a:highlight>
                <a:latin typeface="Arial Black" panose="020B0A04020102020204" pitchFamily="34" charset="0"/>
              </a:rPr>
              <a:t>”</a:t>
            </a:r>
          </a:p>
        </p:txBody>
      </p:sp>
      <p:sp>
        <p:nvSpPr>
          <p:cNvPr id="3" name="Content Placeholder 2">
            <a:extLst>
              <a:ext uri="{FF2B5EF4-FFF2-40B4-BE49-F238E27FC236}">
                <a16:creationId xmlns:a16="http://schemas.microsoft.com/office/drawing/2014/main" id="{2F2A2107-3EC4-4166-8486-C0CEF1E4FE7C}"/>
              </a:ext>
            </a:extLst>
          </p:cNvPr>
          <p:cNvSpPr>
            <a:spLocks noGrp="1"/>
          </p:cNvSpPr>
          <p:nvPr>
            <p:ph idx="1"/>
          </p:nvPr>
        </p:nvSpPr>
        <p:spPr>
          <a:xfrm>
            <a:off x="1103312" y="1952625"/>
            <a:ext cx="8946541" cy="4295774"/>
          </a:xfrm>
        </p:spPr>
        <p:txBody>
          <a:bodyPr>
            <a:normAutofit fontScale="85000" lnSpcReduction="10000"/>
          </a:bodyPr>
          <a:lstStyle/>
          <a:p>
            <a:r>
              <a:rPr lang="en-US" sz="2800" dirty="0">
                <a:latin typeface="Arial Black" panose="020B0A04020102020204" pitchFamily="34" charset="0"/>
              </a:rPr>
              <a:t>FAR RIGHT NETWORK ORGANIZED SYNAGOGUE VANDALISM INSTIGATED BY RICHARD TOBIN, AGE 18 OF NJ</a:t>
            </a:r>
          </a:p>
          <a:p>
            <a:endParaRPr lang="en-US" sz="2800" dirty="0">
              <a:latin typeface="Arial Black" panose="020B0A04020102020204" pitchFamily="34" charset="0"/>
            </a:endParaRPr>
          </a:p>
          <a:p>
            <a:r>
              <a:rPr lang="en-US" sz="2800" dirty="0">
                <a:latin typeface="Arial Black" panose="020B0A04020102020204" pitchFamily="34" charset="0"/>
              </a:rPr>
              <a:t>“THE GREAT LAKES CELL”</a:t>
            </a:r>
          </a:p>
          <a:p>
            <a:endParaRPr lang="en-US" sz="2800" dirty="0">
              <a:latin typeface="Arial Black" panose="020B0A04020102020204" pitchFamily="34" charset="0"/>
            </a:endParaRPr>
          </a:p>
          <a:p>
            <a:r>
              <a:rPr lang="en-US" sz="2800" dirty="0">
                <a:latin typeface="Arial Black" panose="020B0A04020102020204" pitchFamily="34" charset="0"/>
              </a:rPr>
              <a:t>“OPERATION KRISTALLNACHT” </a:t>
            </a:r>
          </a:p>
          <a:p>
            <a:endParaRPr lang="en-US" sz="2800" dirty="0">
              <a:latin typeface="Arial Black" panose="020B0A04020102020204" pitchFamily="34" charset="0"/>
            </a:endParaRPr>
          </a:p>
          <a:p>
            <a:r>
              <a:rPr lang="en-US" sz="2800" dirty="0">
                <a:latin typeface="Arial Black" panose="020B0A04020102020204" pitchFamily="34" charset="0"/>
              </a:rPr>
              <a:t>NEXT DAY, TEMPLES IN HANCOCK, MI, RACINE WI WERE DEFACED, &amp; INSIGNIA OF “THE BASE”</a:t>
            </a:r>
          </a:p>
          <a:p>
            <a:endParaRPr lang="en-US" sz="2800" dirty="0">
              <a:latin typeface="Arial Black" panose="020B0A04020102020204" pitchFamily="34" charset="0"/>
            </a:endParaRPr>
          </a:p>
          <a:p>
            <a:endParaRPr lang="en-US" sz="2800" dirty="0">
              <a:latin typeface="Arial Black" panose="020B0A04020102020204" pitchFamily="34" charset="0"/>
            </a:endParaRPr>
          </a:p>
        </p:txBody>
      </p:sp>
      <p:pic>
        <p:nvPicPr>
          <p:cNvPr id="4" name="Picture 3" descr="A screenshot of a cell phone&#10;&#10;Description automatically generated">
            <a:extLst>
              <a:ext uri="{FF2B5EF4-FFF2-40B4-BE49-F238E27FC236}">
                <a16:creationId xmlns:a16="http://schemas.microsoft.com/office/drawing/2014/main" id="{2FEB36A6-7024-45BF-9321-A8F67905C5D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191750" y="109855"/>
            <a:ext cx="1196340" cy="1151890"/>
          </a:xfrm>
          <a:prstGeom prst="rect">
            <a:avLst/>
          </a:prstGeom>
        </p:spPr>
      </p:pic>
    </p:spTree>
    <p:extLst>
      <p:ext uri="{BB962C8B-B14F-4D97-AF65-F5344CB8AC3E}">
        <p14:creationId xmlns:p14="http://schemas.microsoft.com/office/powerpoint/2010/main" val="2281556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8B9538A-2A89-47DD-996C-7D2BE2AB6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4B1F8D-4816-4FA7-8DA0-DDCF255D7D1B}"/>
              </a:ext>
            </a:extLst>
          </p:cNvPr>
          <p:cNvSpPr>
            <a:spLocks noGrp="1"/>
          </p:cNvSpPr>
          <p:nvPr>
            <p:ph type="title"/>
          </p:nvPr>
        </p:nvSpPr>
        <p:spPr>
          <a:xfrm>
            <a:off x="643855" y="1447800"/>
            <a:ext cx="3108626" cy="4572000"/>
          </a:xfrm>
        </p:spPr>
        <p:txBody>
          <a:bodyPr anchor="ctr">
            <a:normAutofit/>
          </a:bodyPr>
          <a:lstStyle/>
          <a:p>
            <a:r>
              <a:rPr lang="en-US" sz="3100" dirty="0">
                <a:solidFill>
                  <a:srgbClr val="EBEBEB"/>
                </a:solidFill>
                <a:highlight>
                  <a:srgbClr val="000080"/>
                </a:highlight>
                <a:latin typeface="Arial Black" panose="020B0A04020102020204" pitchFamily="34" charset="0"/>
              </a:rPr>
              <a:t>NEO NAZIS ARE RECRUITING GENERATION Z</a:t>
            </a:r>
          </a:p>
        </p:txBody>
      </p:sp>
      <p:sp>
        <p:nvSpPr>
          <p:cNvPr id="13" name="Freeform: Shape 12">
            <a:extLst>
              <a:ext uri="{FF2B5EF4-FFF2-40B4-BE49-F238E27FC236}">
                <a16:creationId xmlns:a16="http://schemas.microsoft.com/office/drawing/2014/main" id="{E625979B-5325-4898-8EF9-5C174B192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dirty="0"/>
          </a:p>
        </p:txBody>
      </p:sp>
      <p:sp>
        <p:nvSpPr>
          <p:cNvPr id="17" name="Rectangle 16">
            <a:extLst>
              <a:ext uri="{FF2B5EF4-FFF2-40B4-BE49-F238E27FC236}">
                <a16:creationId xmlns:a16="http://schemas.microsoft.com/office/drawing/2014/main" id="{9B6DA3CD-A002-40ED-8194-B4E637BD7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A screenshot of a cell phone&#10;&#10;Description automatically generated">
            <a:extLst>
              <a:ext uri="{FF2B5EF4-FFF2-40B4-BE49-F238E27FC236}">
                <a16:creationId xmlns:a16="http://schemas.microsoft.com/office/drawing/2014/main" id="{E6F8D28A-DEC4-4753-9C4A-F05BFB86157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191750" y="109855"/>
            <a:ext cx="1196340" cy="1151890"/>
          </a:xfrm>
          <a:prstGeom prst="rect">
            <a:avLst/>
          </a:prstGeom>
        </p:spPr>
      </p:pic>
      <p:graphicFrame>
        <p:nvGraphicFramePr>
          <p:cNvPr id="6" name="Content Placeholder 2">
            <a:extLst>
              <a:ext uri="{FF2B5EF4-FFF2-40B4-BE49-F238E27FC236}">
                <a16:creationId xmlns:a16="http://schemas.microsoft.com/office/drawing/2014/main" id="{115C1016-CDA7-4BED-910E-837C905F11FC}"/>
              </a:ext>
            </a:extLst>
          </p:cNvPr>
          <p:cNvGraphicFramePr>
            <a:graphicFrameLocks noGrp="1"/>
          </p:cNvGraphicFramePr>
          <p:nvPr>
            <p:ph idx="1"/>
            <p:extLst>
              <p:ext uri="{D42A27DB-BD31-4B8C-83A1-F6EECF244321}">
                <p14:modId xmlns:p14="http://schemas.microsoft.com/office/powerpoint/2010/main" val="397607116"/>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5439485"/>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8E82B-362A-43BC-92B1-BB4474D3CD8B}"/>
              </a:ext>
            </a:extLst>
          </p:cNvPr>
          <p:cNvSpPr>
            <a:spLocks noGrp="1"/>
          </p:cNvSpPr>
          <p:nvPr>
            <p:ph type="title"/>
          </p:nvPr>
        </p:nvSpPr>
        <p:spPr/>
        <p:txBody>
          <a:bodyPr/>
          <a:lstStyle/>
          <a:p>
            <a:pPr algn="ctr"/>
            <a:r>
              <a:rPr lang="en-US" dirty="0">
                <a:solidFill>
                  <a:srgbClr val="FFFF00"/>
                </a:solidFill>
                <a:highlight>
                  <a:srgbClr val="000080"/>
                </a:highlight>
                <a:latin typeface="Arial Black" panose="020B0A04020102020204" pitchFamily="34" charset="0"/>
              </a:rPr>
              <a:t>REGULATION, LEGISLATION &amp; THE PRIVATE SECTOR</a:t>
            </a:r>
          </a:p>
        </p:txBody>
      </p:sp>
      <p:sp>
        <p:nvSpPr>
          <p:cNvPr id="3" name="Text Placeholder 2">
            <a:extLst>
              <a:ext uri="{FF2B5EF4-FFF2-40B4-BE49-F238E27FC236}">
                <a16:creationId xmlns:a16="http://schemas.microsoft.com/office/drawing/2014/main" id="{DBD9D515-84A1-4170-9761-BB69E6367AA9}"/>
              </a:ext>
            </a:extLst>
          </p:cNvPr>
          <p:cNvSpPr>
            <a:spLocks noGrp="1"/>
          </p:cNvSpPr>
          <p:nvPr>
            <p:ph type="body" idx="1"/>
          </p:nvPr>
        </p:nvSpPr>
        <p:spPr/>
        <p:txBody>
          <a:bodyPr/>
          <a:lstStyle/>
          <a:p>
            <a:pPr algn="ctr"/>
            <a:r>
              <a:rPr lang="en-US" dirty="0">
                <a:latin typeface="Arial Black" panose="020B0A04020102020204" pitchFamily="34" charset="0"/>
              </a:rPr>
              <a:t>Section 3</a:t>
            </a:r>
          </a:p>
        </p:txBody>
      </p:sp>
      <p:pic>
        <p:nvPicPr>
          <p:cNvPr id="4" name="Picture 3" descr="A screenshot of a cell phone&#10;&#10;Description automatically generated">
            <a:extLst>
              <a:ext uri="{FF2B5EF4-FFF2-40B4-BE49-F238E27FC236}">
                <a16:creationId xmlns:a16="http://schemas.microsoft.com/office/drawing/2014/main" id="{2D1A2310-9467-4801-B9C8-D06E4F1E032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095749" y="247650"/>
            <a:ext cx="3705225" cy="2943225"/>
          </a:xfrm>
          <a:prstGeom prst="rect">
            <a:avLst/>
          </a:prstGeom>
        </p:spPr>
      </p:pic>
    </p:spTree>
    <p:extLst>
      <p:ext uri="{BB962C8B-B14F-4D97-AF65-F5344CB8AC3E}">
        <p14:creationId xmlns:p14="http://schemas.microsoft.com/office/powerpoint/2010/main" val="1780358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C1C14-DDAB-479A-8D9A-A05A4F8933DA}"/>
              </a:ext>
            </a:extLst>
          </p:cNvPr>
          <p:cNvSpPr>
            <a:spLocks noGrp="1"/>
          </p:cNvSpPr>
          <p:nvPr>
            <p:ph type="title"/>
          </p:nvPr>
        </p:nvSpPr>
        <p:spPr/>
        <p:txBody>
          <a:bodyPr/>
          <a:lstStyle/>
          <a:p>
            <a:pPr algn="ctr"/>
            <a:r>
              <a:rPr lang="en-US" sz="3600" dirty="0">
                <a:highlight>
                  <a:srgbClr val="000080"/>
                </a:highlight>
                <a:latin typeface="Arial Black" panose="020B0A04020102020204" pitchFamily="34" charset="0"/>
              </a:rPr>
              <a:t>THE ROLE OF </a:t>
            </a:r>
            <a:br>
              <a:rPr lang="en-US" sz="3600" dirty="0">
                <a:highlight>
                  <a:srgbClr val="000080"/>
                </a:highlight>
                <a:latin typeface="Arial Black" panose="020B0A04020102020204" pitchFamily="34" charset="0"/>
              </a:rPr>
            </a:br>
            <a:r>
              <a:rPr lang="en-US" sz="3600" dirty="0">
                <a:highlight>
                  <a:srgbClr val="000080"/>
                </a:highlight>
                <a:latin typeface="Arial Black" panose="020B0A04020102020204" pitchFamily="34" charset="0"/>
              </a:rPr>
              <a:t>CONGRESS</a:t>
            </a:r>
          </a:p>
        </p:txBody>
      </p:sp>
      <p:sp>
        <p:nvSpPr>
          <p:cNvPr id="3" name="Content Placeholder 2">
            <a:extLst>
              <a:ext uri="{FF2B5EF4-FFF2-40B4-BE49-F238E27FC236}">
                <a16:creationId xmlns:a16="http://schemas.microsoft.com/office/drawing/2014/main" id="{946100F4-5C53-414A-BF6F-9C766D251F37}"/>
              </a:ext>
            </a:extLst>
          </p:cNvPr>
          <p:cNvSpPr>
            <a:spLocks noGrp="1"/>
          </p:cNvSpPr>
          <p:nvPr>
            <p:ph idx="1"/>
          </p:nvPr>
        </p:nvSpPr>
        <p:spPr/>
        <p:txBody>
          <a:bodyPr>
            <a:normAutofit fontScale="92500" lnSpcReduction="20000"/>
          </a:bodyPr>
          <a:lstStyle/>
          <a:p>
            <a:r>
              <a:rPr lang="en-US" dirty="0">
                <a:latin typeface="Arial Black" panose="020B0A04020102020204" pitchFamily="34" charset="0"/>
              </a:rPr>
              <a:t>A CLIFF NOTES GUIDE TO SECTION 230 OF THE COMMUNICATIONS DECENCY ACT OF 1996</a:t>
            </a:r>
          </a:p>
          <a:p>
            <a:endParaRPr lang="en-US" dirty="0">
              <a:latin typeface="Arial Black" panose="020B0A04020102020204" pitchFamily="34" charset="0"/>
            </a:endParaRPr>
          </a:p>
          <a:p>
            <a:r>
              <a:rPr lang="en-US" dirty="0">
                <a:latin typeface="Arial Black" panose="020B0A04020102020204" pitchFamily="34" charset="0"/>
              </a:rPr>
              <a:t>GROWING OUTCRY, BUT NO LEGISLATIVE SUCCESS</a:t>
            </a:r>
          </a:p>
          <a:p>
            <a:endParaRPr lang="en-US" dirty="0">
              <a:latin typeface="Arial Black" panose="020B0A04020102020204" pitchFamily="34" charset="0"/>
            </a:endParaRPr>
          </a:p>
          <a:p>
            <a:r>
              <a:rPr lang="en-US" dirty="0">
                <a:latin typeface="Arial Black" panose="020B0A04020102020204" pitchFamily="34" charset="0"/>
              </a:rPr>
              <a:t>CONGRESS MUST REGULATE B2B TECH FIRMS, SUCH AS CLOUD INFRASTRUCTURE PROVIDERS</a:t>
            </a:r>
          </a:p>
          <a:p>
            <a:endParaRPr lang="en-US" dirty="0">
              <a:latin typeface="Arial Black" panose="020B0A04020102020204" pitchFamily="34" charset="0"/>
            </a:endParaRPr>
          </a:p>
          <a:p>
            <a:r>
              <a:rPr lang="en-US" dirty="0">
                <a:latin typeface="Arial Black" panose="020B0A04020102020204" pitchFamily="34" charset="0"/>
              </a:rPr>
              <a:t>THE CHALLENGE POSED BY ENCRYPTION (WHATSAPP, TELEGRAM, ETC.) – PRIVACY LAWS</a:t>
            </a:r>
          </a:p>
          <a:p>
            <a:endParaRPr lang="en-US" dirty="0">
              <a:latin typeface="Arial Black" panose="020B0A04020102020204" pitchFamily="34" charset="0"/>
            </a:endParaRPr>
          </a:p>
          <a:p>
            <a:r>
              <a:rPr lang="en-US" dirty="0">
                <a:latin typeface="Arial Black" panose="020B0A04020102020204" pitchFamily="34" charset="0"/>
              </a:rPr>
              <a:t>THE NEED FOR A DOMESTIC TERRORISM LAW</a:t>
            </a:r>
          </a:p>
        </p:txBody>
      </p:sp>
      <p:pic>
        <p:nvPicPr>
          <p:cNvPr id="4" name="Picture 3" descr="A screenshot of a cell phone&#10;&#10;Description automatically generated">
            <a:extLst>
              <a:ext uri="{FF2B5EF4-FFF2-40B4-BE49-F238E27FC236}">
                <a16:creationId xmlns:a16="http://schemas.microsoft.com/office/drawing/2014/main" id="{77DB96CF-AA38-438F-9F2D-415C71B6CD2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151110" y="160655"/>
            <a:ext cx="1196340" cy="1151890"/>
          </a:xfrm>
          <a:prstGeom prst="rect">
            <a:avLst/>
          </a:prstGeom>
        </p:spPr>
      </p:pic>
    </p:spTree>
    <p:extLst>
      <p:ext uri="{BB962C8B-B14F-4D97-AF65-F5344CB8AC3E}">
        <p14:creationId xmlns:p14="http://schemas.microsoft.com/office/powerpoint/2010/main" val="3967315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8B9538A-2A89-47DD-996C-7D2BE2AB6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CEA9B5-A9F3-4161-A344-5297DC37575B}"/>
              </a:ext>
            </a:extLst>
          </p:cNvPr>
          <p:cNvSpPr>
            <a:spLocks noGrp="1"/>
          </p:cNvSpPr>
          <p:nvPr>
            <p:ph type="title"/>
          </p:nvPr>
        </p:nvSpPr>
        <p:spPr>
          <a:xfrm>
            <a:off x="643855" y="1447800"/>
            <a:ext cx="3108626" cy="4572000"/>
          </a:xfrm>
        </p:spPr>
        <p:txBody>
          <a:bodyPr anchor="ctr">
            <a:normAutofit/>
          </a:bodyPr>
          <a:lstStyle/>
          <a:p>
            <a:r>
              <a:rPr lang="en-US" sz="3300" dirty="0">
                <a:solidFill>
                  <a:srgbClr val="EBEBEB"/>
                </a:solidFill>
                <a:highlight>
                  <a:srgbClr val="000080"/>
                </a:highlight>
                <a:latin typeface="Arial Black" panose="020B0A04020102020204" pitchFamily="34" charset="0"/>
              </a:rPr>
              <a:t>THE EXECUTIVE BRANCH</a:t>
            </a:r>
          </a:p>
        </p:txBody>
      </p:sp>
      <p:sp>
        <p:nvSpPr>
          <p:cNvPr id="13" name="Freeform: Shape 12">
            <a:extLst>
              <a:ext uri="{FF2B5EF4-FFF2-40B4-BE49-F238E27FC236}">
                <a16:creationId xmlns:a16="http://schemas.microsoft.com/office/drawing/2014/main" id="{E625979B-5325-4898-8EF9-5C174B192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dirty="0"/>
          </a:p>
        </p:txBody>
      </p:sp>
      <p:sp>
        <p:nvSpPr>
          <p:cNvPr id="17" name="Rectangle 16">
            <a:extLst>
              <a:ext uri="{FF2B5EF4-FFF2-40B4-BE49-F238E27FC236}">
                <a16:creationId xmlns:a16="http://schemas.microsoft.com/office/drawing/2014/main" id="{9B6DA3CD-A002-40ED-8194-B4E637BD7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A screenshot of a cell phone&#10;&#10;Description automatically generated">
            <a:extLst>
              <a:ext uri="{FF2B5EF4-FFF2-40B4-BE49-F238E27FC236}">
                <a16:creationId xmlns:a16="http://schemas.microsoft.com/office/drawing/2014/main" id="{445C26EB-AB36-440C-BDBC-2C7A05675A7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171430" y="89535"/>
            <a:ext cx="1196340" cy="1151890"/>
          </a:xfrm>
          <a:prstGeom prst="rect">
            <a:avLst/>
          </a:prstGeom>
        </p:spPr>
      </p:pic>
      <p:graphicFrame>
        <p:nvGraphicFramePr>
          <p:cNvPr id="6" name="Content Placeholder 2">
            <a:extLst>
              <a:ext uri="{FF2B5EF4-FFF2-40B4-BE49-F238E27FC236}">
                <a16:creationId xmlns:a16="http://schemas.microsoft.com/office/drawing/2014/main" id="{7DBCFF82-891B-4654-9021-4C453549976C}"/>
              </a:ext>
            </a:extLst>
          </p:cNvPr>
          <p:cNvGraphicFramePr>
            <a:graphicFrameLocks noGrp="1"/>
          </p:cNvGraphicFramePr>
          <p:nvPr>
            <p:ph idx="1"/>
            <p:extLst>
              <p:ext uri="{D42A27DB-BD31-4B8C-83A1-F6EECF244321}">
                <p14:modId xmlns:p14="http://schemas.microsoft.com/office/powerpoint/2010/main" val="384934402"/>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5702998"/>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B49EE-EF7B-4F9F-9499-240F0EC0A4E8}"/>
              </a:ext>
            </a:extLst>
          </p:cNvPr>
          <p:cNvSpPr>
            <a:spLocks noGrp="1"/>
          </p:cNvSpPr>
          <p:nvPr>
            <p:ph type="title"/>
          </p:nvPr>
        </p:nvSpPr>
        <p:spPr/>
        <p:txBody>
          <a:bodyPr/>
          <a:lstStyle/>
          <a:p>
            <a:pPr algn="ctr"/>
            <a:r>
              <a:rPr lang="en-US" sz="3600" dirty="0">
                <a:highlight>
                  <a:srgbClr val="000080"/>
                </a:highlight>
                <a:latin typeface="Arial Black" panose="020B0A04020102020204" pitchFamily="34" charset="0"/>
              </a:rPr>
              <a:t>THE ROLE OF THE PRIVATE SECTOR</a:t>
            </a:r>
          </a:p>
        </p:txBody>
      </p:sp>
      <p:sp>
        <p:nvSpPr>
          <p:cNvPr id="3" name="Content Placeholder 2">
            <a:extLst>
              <a:ext uri="{FF2B5EF4-FFF2-40B4-BE49-F238E27FC236}">
                <a16:creationId xmlns:a16="http://schemas.microsoft.com/office/drawing/2014/main" id="{42C122C9-4E73-4EA1-B9DD-D2A50703B2CC}"/>
              </a:ext>
            </a:extLst>
          </p:cNvPr>
          <p:cNvSpPr>
            <a:spLocks noGrp="1"/>
          </p:cNvSpPr>
          <p:nvPr>
            <p:ph idx="1"/>
          </p:nvPr>
        </p:nvSpPr>
        <p:spPr/>
        <p:txBody>
          <a:bodyPr>
            <a:normAutofit fontScale="70000" lnSpcReduction="20000"/>
          </a:bodyPr>
          <a:lstStyle/>
          <a:p>
            <a:r>
              <a:rPr lang="en-US" sz="2800" dirty="0">
                <a:solidFill>
                  <a:schemeClr val="tx1">
                    <a:lumMod val="95000"/>
                  </a:schemeClr>
                </a:solidFill>
                <a:latin typeface="Arial Black" panose="020B0A04020102020204" pitchFamily="34" charset="0"/>
              </a:rPr>
              <a:t>ANTI-DEFAMATION LEAGUE/SOUTHERN POVERTY LAW CENTER</a:t>
            </a:r>
          </a:p>
          <a:p>
            <a:endParaRPr lang="en-US" sz="2800" dirty="0">
              <a:solidFill>
                <a:schemeClr val="tx1">
                  <a:lumMod val="95000"/>
                </a:schemeClr>
              </a:solidFill>
              <a:latin typeface="Arial Black" panose="020B0A04020102020204" pitchFamily="34" charset="0"/>
            </a:endParaRPr>
          </a:p>
          <a:p>
            <a:r>
              <a:rPr lang="en-US" sz="2800" dirty="0">
                <a:solidFill>
                  <a:schemeClr val="tx1">
                    <a:lumMod val="95000"/>
                  </a:schemeClr>
                </a:solidFill>
                <a:latin typeface="Arial Black" panose="020B0A04020102020204" pitchFamily="34" charset="0"/>
              </a:rPr>
              <a:t>THE DIGITAL ADVERTISING ECOSYSTEM &amp; GARM (GLOBAL ALLIANCE FOR RESPONSIBLE MEDIA)</a:t>
            </a:r>
          </a:p>
          <a:p>
            <a:endParaRPr lang="en-US" sz="2800" dirty="0">
              <a:solidFill>
                <a:schemeClr val="tx1">
                  <a:lumMod val="95000"/>
                </a:schemeClr>
              </a:solidFill>
              <a:latin typeface="Arial Black" panose="020B0A04020102020204" pitchFamily="34" charset="0"/>
            </a:endParaRPr>
          </a:p>
          <a:p>
            <a:r>
              <a:rPr lang="en-US" sz="2800" dirty="0">
                <a:solidFill>
                  <a:schemeClr val="tx1">
                    <a:lumMod val="95000"/>
                  </a:schemeClr>
                </a:solidFill>
                <a:latin typeface="Arial Black" panose="020B0A04020102020204" pitchFamily="34" charset="0"/>
              </a:rPr>
              <a:t>ADVERTISING BOYCOTTS OF ALPHABET &amp; FB COME &amp; GO</a:t>
            </a:r>
          </a:p>
          <a:p>
            <a:endParaRPr lang="en-US" sz="2800" dirty="0">
              <a:solidFill>
                <a:schemeClr val="tx1">
                  <a:lumMod val="95000"/>
                </a:schemeClr>
              </a:solidFill>
              <a:latin typeface="Arial Black" panose="020B0A04020102020204" pitchFamily="34" charset="0"/>
            </a:endParaRPr>
          </a:p>
          <a:p>
            <a:r>
              <a:rPr lang="en-US" sz="2800" dirty="0">
                <a:solidFill>
                  <a:schemeClr val="tx1">
                    <a:lumMod val="95000"/>
                  </a:schemeClr>
                </a:solidFill>
                <a:latin typeface="Arial Black" panose="020B0A04020102020204" pitchFamily="34" charset="0"/>
              </a:rPr>
              <a:t>CORPORATE AMERICA…IBM, PFIZER, ETC.</a:t>
            </a:r>
          </a:p>
          <a:p>
            <a:endParaRPr lang="en-US" sz="2800" dirty="0">
              <a:solidFill>
                <a:schemeClr val="tx1">
                  <a:lumMod val="95000"/>
                </a:schemeClr>
              </a:solidFill>
              <a:latin typeface="Arial Black" panose="020B0A04020102020204" pitchFamily="34" charset="0"/>
            </a:endParaRPr>
          </a:p>
          <a:p>
            <a:r>
              <a:rPr lang="en-US" sz="2800" dirty="0">
                <a:solidFill>
                  <a:schemeClr val="tx1">
                    <a:lumMod val="95000"/>
                  </a:schemeClr>
                </a:solidFill>
                <a:latin typeface="Arial Black" panose="020B0A04020102020204" pitchFamily="34" charset="0"/>
              </a:rPr>
              <a:t>A CALL TO ACTION TO REGULATE THE DARK WEB WEB SERVICE PROVIDERS</a:t>
            </a:r>
          </a:p>
        </p:txBody>
      </p:sp>
      <p:pic>
        <p:nvPicPr>
          <p:cNvPr id="4" name="Picture 3" descr="A screenshot of a cell phone&#10;&#10;Description automatically generated">
            <a:extLst>
              <a:ext uri="{FF2B5EF4-FFF2-40B4-BE49-F238E27FC236}">
                <a16:creationId xmlns:a16="http://schemas.microsoft.com/office/drawing/2014/main" id="{8139981C-EF5B-40E0-B0FF-8DD025A8509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181590" y="112853"/>
            <a:ext cx="1196340" cy="1151890"/>
          </a:xfrm>
          <a:prstGeom prst="rect">
            <a:avLst/>
          </a:prstGeom>
        </p:spPr>
      </p:pic>
    </p:spTree>
    <p:extLst>
      <p:ext uri="{BB962C8B-B14F-4D97-AF65-F5344CB8AC3E}">
        <p14:creationId xmlns:p14="http://schemas.microsoft.com/office/powerpoint/2010/main" val="914443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49487-7C9F-4B78-A677-466D7E833B1D}"/>
              </a:ext>
            </a:extLst>
          </p:cNvPr>
          <p:cNvSpPr>
            <a:spLocks noGrp="1"/>
          </p:cNvSpPr>
          <p:nvPr>
            <p:ph type="title"/>
          </p:nvPr>
        </p:nvSpPr>
        <p:spPr>
          <a:xfrm>
            <a:off x="1154954" y="2800350"/>
            <a:ext cx="8825659" cy="1066800"/>
          </a:xfrm>
        </p:spPr>
        <p:txBody>
          <a:bodyPr/>
          <a:lstStyle/>
          <a:p>
            <a:pPr algn="ctr"/>
            <a:r>
              <a:rPr lang="en-US" dirty="0">
                <a:solidFill>
                  <a:srgbClr val="FFFF00"/>
                </a:solidFill>
                <a:highlight>
                  <a:srgbClr val="000080"/>
                </a:highlight>
                <a:latin typeface="Arial Black" panose="020B0A04020102020204" pitchFamily="34" charset="0"/>
              </a:rPr>
              <a:t>WHAT CAN YOU DO?</a:t>
            </a:r>
          </a:p>
        </p:txBody>
      </p:sp>
      <p:sp>
        <p:nvSpPr>
          <p:cNvPr id="3" name="Text Placeholder 2">
            <a:extLst>
              <a:ext uri="{FF2B5EF4-FFF2-40B4-BE49-F238E27FC236}">
                <a16:creationId xmlns:a16="http://schemas.microsoft.com/office/drawing/2014/main" id="{DF22120D-601D-409F-BD84-44736E119BE2}"/>
              </a:ext>
            </a:extLst>
          </p:cNvPr>
          <p:cNvSpPr>
            <a:spLocks noGrp="1"/>
          </p:cNvSpPr>
          <p:nvPr>
            <p:ph type="body" sz="half" idx="2"/>
          </p:nvPr>
        </p:nvSpPr>
        <p:spPr/>
        <p:txBody>
          <a:bodyPr>
            <a:normAutofit/>
          </a:bodyPr>
          <a:lstStyle/>
          <a:p>
            <a:pPr algn="ctr"/>
            <a:r>
              <a:rPr lang="en-US" sz="2800" dirty="0">
                <a:solidFill>
                  <a:srgbClr val="FFFF00"/>
                </a:solidFill>
                <a:latin typeface="Arial Black" panose="020B0A04020102020204" pitchFamily="34" charset="0"/>
              </a:rPr>
              <a:t>CALLS TO ACTION</a:t>
            </a:r>
          </a:p>
          <a:p>
            <a:pPr algn="ctr"/>
            <a:r>
              <a:rPr lang="en-US" sz="2800" dirty="0">
                <a:solidFill>
                  <a:srgbClr val="FFFF00"/>
                </a:solidFill>
                <a:latin typeface="Arial Black" panose="020B0A04020102020204" pitchFamily="34" charset="0"/>
              </a:rPr>
              <a:t>MOBILIZING YOUR CONGREGATION</a:t>
            </a:r>
          </a:p>
          <a:p>
            <a:pPr algn="ctr"/>
            <a:r>
              <a:rPr lang="en-US" sz="2800" dirty="0">
                <a:solidFill>
                  <a:srgbClr val="FFFF00"/>
                </a:solidFill>
                <a:latin typeface="Arial Black" panose="020B0A04020102020204" pitchFamily="34" charset="0"/>
              </a:rPr>
              <a:t>SECTION 4</a:t>
            </a:r>
          </a:p>
        </p:txBody>
      </p:sp>
      <p:pic>
        <p:nvPicPr>
          <p:cNvPr id="4" name="Picture 3" descr="A screenshot of a cell phone&#10;&#10;Description automatically generated">
            <a:extLst>
              <a:ext uri="{FF2B5EF4-FFF2-40B4-BE49-F238E27FC236}">
                <a16:creationId xmlns:a16="http://schemas.microsoft.com/office/drawing/2014/main" id="{EF0B3868-968B-4A2E-B1C0-F9BA7263F01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454310" y="157163"/>
            <a:ext cx="2226945" cy="2257425"/>
          </a:xfrm>
          <a:prstGeom prst="rect">
            <a:avLst/>
          </a:prstGeom>
        </p:spPr>
      </p:pic>
    </p:spTree>
    <p:extLst>
      <p:ext uri="{BB962C8B-B14F-4D97-AF65-F5344CB8AC3E}">
        <p14:creationId xmlns:p14="http://schemas.microsoft.com/office/powerpoint/2010/main" val="1071136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4956F-0438-4693-91A8-C5A976B80A72}"/>
              </a:ext>
            </a:extLst>
          </p:cNvPr>
          <p:cNvSpPr>
            <a:spLocks noGrp="1"/>
          </p:cNvSpPr>
          <p:nvPr>
            <p:ph type="title"/>
          </p:nvPr>
        </p:nvSpPr>
        <p:spPr/>
        <p:txBody>
          <a:bodyPr/>
          <a:lstStyle/>
          <a:p>
            <a:pPr algn="ctr"/>
            <a:r>
              <a:rPr lang="en-US" sz="3600" dirty="0">
                <a:highlight>
                  <a:srgbClr val="000080"/>
                </a:highlight>
                <a:latin typeface="Arial Black" panose="020B0A04020102020204" pitchFamily="34" charset="0"/>
              </a:rPr>
              <a:t>THE JEWISH COMMUNITY IS NOT/NOT PRO-ACTIVE</a:t>
            </a:r>
          </a:p>
        </p:txBody>
      </p:sp>
      <p:sp>
        <p:nvSpPr>
          <p:cNvPr id="3" name="Content Placeholder 2">
            <a:extLst>
              <a:ext uri="{FF2B5EF4-FFF2-40B4-BE49-F238E27FC236}">
                <a16:creationId xmlns:a16="http://schemas.microsoft.com/office/drawing/2014/main" id="{207AF4E7-A40E-44BF-8F6A-130039DC12CE}"/>
              </a:ext>
            </a:extLst>
          </p:cNvPr>
          <p:cNvSpPr>
            <a:spLocks noGrp="1"/>
          </p:cNvSpPr>
          <p:nvPr>
            <p:ph idx="1"/>
          </p:nvPr>
        </p:nvSpPr>
        <p:spPr/>
        <p:txBody>
          <a:bodyPr>
            <a:normAutofit lnSpcReduction="10000"/>
          </a:bodyPr>
          <a:lstStyle/>
          <a:p>
            <a:r>
              <a:rPr lang="en-US" sz="2800" dirty="0">
                <a:latin typeface="Arial Black" panose="020B0A04020102020204" pitchFamily="34" charset="0"/>
              </a:rPr>
              <a:t>WHERE IS THE ANTI-WHITE NATIONALIST EDUCATION PROGRAM IN SCHOOLS?</a:t>
            </a:r>
          </a:p>
          <a:p>
            <a:endParaRPr lang="en-US" sz="2800" dirty="0">
              <a:latin typeface="Arial Black" panose="020B0A04020102020204" pitchFamily="34" charset="0"/>
            </a:endParaRPr>
          </a:p>
          <a:p>
            <a:r>
              <a:rPr lang="en-US" sz="2800" dirty="0">
                <a:latin typeface="Arial Black" panose="020B0A04020102020204" pitchFamily="34" charset="0"/>
              </a:rPr>
              <a:t>WHERE IS THE CIVIC COALITION TO PUSH FOR CHANGES TO SECTION 230</a:t>
            </a:r>
          </a:p>
          <a:p>
            <a:endParaRPr lang="en-US" sz="2800" dirty="0">
              <a:latin typeface="Arial Black" panose="020B0A04020102020204" pitchFamily="34" charset="0"/>
            </a:endParaRPr>
          </a:p>
          <a:p>
            <a:r>
              <a:rPr lang="en-US" sz="2800" dirty="0">
                <a:latin typeface="Arial Black" panose="020B0A04020102020204" pitchFamily="34" charset="0"/>
              </a:rPr>
              <a:t>WHEN WILL CONSUMERS DEMAND MORE ACCOUNTABILITY FROM  DIGITAL ADVERTISERS</a:t>
            </a:r>
          </a:p>
        </p:txBody>
      </p:sp>
      <p:pic>
        <p:nvPicPr>
          <p:cNvPr id="4" name="Picture 3" descr="A screenshot of a cell phone&#10;&#10;Description automatically generated">
            <a:extLst>
              <a:ext uri="{FF2B5EF4-FFF2-40B4-BE49-F238E27FC236}">
                <a16:creationId xmlns:a16="http://schemas.microsoft.com/office/drawing/2014/main" id="{A70C8AA6-507A-4BA0-8EA4-BC80D6E2DC7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212070" y="150495"/>
            <a:ext cx="1196340" cy="1151890"/>
          </a:xfrm>
          <a:prstGeom prst="rect">
            <a:avLst/>
          </a:prstGeom>
        </p:spPr>
      </p:pic>
    </p:spTree>
    <p:extLst>
      <p:ext uri="{BB962C8B-B14F-4D97-AF65-F5344CB8AC3E}">
        <p14:creationId xmlns:p14="http://schemas.microsoft.com/office/powerpoint/2010/main" val="1957230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8D623-EEF3-45C6-B2DE-C81194A3A724}"/>
              </a:ext>
            </a:extLst>
          </p:cNvPr>
          <p:cNvSpPr>
            <a:spLocks noGrp="1"/>
          </p:cNvSpPr>
          <p:nvPr>
            <p:ph type="title"/>
          </p:nvPr>
        </p:nvSpPr>
        <p:spPr>
          <a:xfrm>
            <a:off x="646111" y="452718"/>
            <a:ext cx="9404723" cy="956982"/>
          </a:xfrm>
        </p:spPr>
        <p:txBody>
          <a:bodyPr/>
          <a:lstStyle/>
          <a:p>
            <a:pPr algn="ctr"/>
            <a:r>
              <a:rPr lang="en-US" sz="3600" dirty="0">
                <a:highlight>
                  <a:srgbClr val="000080"/>
                </a:highlight>
                <a:latin typeface="Arial Black" panose="020B0A04020102020204" pitchFamily="34" charset="0"/>
              </a:rPr>
              <a:t>AN AGENDA FOR ACTION</a:t>
            </a:r>
          </a:p>
        </p:txBody>
      </p:sp>
      <p:sp>
        <p:nvSpPr>
          <p:cNvPr id="3" name="Content Placeholder 2">
            <a:extLst>
              <a:ext uri="{FF2B5EF4-FFF2-40B4-BE49-F238E27FC236}">
                <a16:creationId xmlns:a16="http://schemas.microsoft.com/office/drawing/2014/main" id="{DF0F5749-57CF-4126-ABAB-4E16EBD37884}"/>
              </a:ext>
            </a:extLst>
          </p:cNvPr>
          <p:cNvSpPr>
            <a:spLocks noGrp="1"/>
          </p:cNvSpPr>
          <p:nvPr>
            <p:ph idx="1"/>
          </p:nvPr>
        </p:nvSpPr>
        <p:spPr>
          <a:xfrm>
            <a:off x="1103312" y="1409700"/>
            <a:ext cx="8946541" cy="4838699"/>
          </a:xfrm>
        </p:spPr>
        <p:txBody>
          <a:bodyPr>
            <a:normAutofit fontScale="62500" lnSpcReduction="20000"/>
          </a:bodyPr>
          <a:lstStyle/>
          <a:p>
            <a:r>
              <a:rPr lang="en-US" sz="2800" dirty="0">
                <a:highlight>
                  <a:srgbClr val="FF0000"/>
                </a:highlight>
                <a:latin typeface="Arial Black" panose="020B0A04020102020204" pitchFamily="34" charset="0"/>
              </a:rPr>
              <a:t>WEBINARS/EDUCATION FOR CONGREGATIONS – AN ANTI-EXTREMIST EDUCATION MANUAL FOR STUDENTS</a:t>
            </a:r>
          </a:p>
          <a:p>
            <a:endParaRPr lang="en-US" sz="2800" dirty="0">
              <a:latin typeface="Arial Black" panose="020B0A04020102020204" pitchFamily="34" charset="0"/>
            </a:endParaRPr>
          </a:p>
          <a:p>
            <a:r>
              <a:rPr lang="en-US" sz="2800" dirty="0">
                <a:highlight>
                  <a:srgbClr val="FF0000"/>
                </a:highlight>
                <a:latin typeface="Arial Black" panose="020B0A04020102020204" pitchFamily="34" charset="0"/>
              </a:rPr>
              <a:t>A CALL TO ACTION TO DEMAND REGULATION OF DARK WEB OPERATIONS</a:t>
            </a:r>
          </a:p>
          <a:p>
            <a:endParaRPr lang="en-US" sz="2800" dirty="0">
              <a:latin typeface="Arial Black" panose="020B0A04020102020204" pitchFamily="34" charset="0"/>
            </a:endParaRPr>
          </a:p>
          <a:p>
            <a:r>
              <a:rPr lang="en-US" sz="2800" dirty="0">
                <a:highlight>
                  <a:srgbClr val="FF0000"/>
                </a:highlight>
                <a:latin typeface="Arial Black" panose="020B0A04020102020204" pitchFamily="34" charset="0"/>
              </a:rPr>
              <a:t>AN END TO SECTION 230 CONTENT IMMUNITY</a:t>
            </a:r>
          </a:p>
          <a:p>
            <a:endParaRPr lang="en-US" sz="2800" dirty="0">
              <a:latin typeface="Arial Black" panose="020B0A04020102020204" pitchFamily="34" charset="0"/>
            </a:endParaRPr>
          </a:p>
          <a:p>
            <a:r>
              <a:rPr lang="en-US" sz="2800" dirty="0">
                <a:highlight>
                  <a:srgbClr val="FF0000"/>
                </a:highlight>
                <a:latin typeface="Arial Black" panose="020B0A04020102020204" pitchFamily="34" charset="0"/>
              </a:rPr>
              <a:t>A CALL TO ACTION TO DEMAND MORE ACCOUNTABILITY FROM YOUTUBE, FACEBOOK, INSTAGRAM. --  THE CONSUMER ANGLE</a:t>
            </a:r>
          </a:p>
          <a:p>
            <a:endParaRPr lang="en-US" sz="2800" dirty="0">
              <a:highlight>
                <a:srgbClr val="FF0000"/>
              </a:highlight>
              <a:latin typeface="Arial Black" panose="020B0A04020102020204" pitchFamily="34" charset="0"/>
            </a:endParaRPr>
          </a:p>
          <a:p>
            <a:r>
              <a:rPr lang="en-US" sz="2800" dirty="0">
                <a:highlight>
                  <a:srgbClr val="FF0000"/>
                </a:highlight>
                <a:latin typeface="Arial Black" panose="020B0A04020102020204" pitchFamily="34" charset="0"/>
              </a:rPr>
              <a:t>SHAREHOLDER ACTIONS IN ANNUAL CORPORATE MEETINGS</a:t>
            </a:r>
          </a:p>
          <a:p>
            <a:endParaRPr lang="en-US" sz="2800" dirty="0">
              <a:latin typeface="Arial Black" panose="020B0A04020102020204" pitchFamily="34" charset="0"/>
            </a:endParaRPr>
          </a:p>
          <a:p>
            <a:r>
              <a:rPr lang="en-US" sz="2800" dirty="0">
                <a:highlight>
                  <a:srgbClr val="FF0000"/>
                </a:highlight>
                <a:latin typeface="Arial Black" panose="020B0A04020102020204" pitchFamily="34" charset="0"/>
              </a:rPr>
              <a:t>PENALTIES FOR ENCRYPTION COMPANIES WHICH DO NOT COOPERATE WITH THE FBI</a:t>
            </a:r>
          </a:p>
          <a:p>
            <a:endParaRPr lang="en-US" sz="2800" dirty="0">
              <a:latin typeface="Arial Black" panose="020B0A04020102020204" pitchFamily="34" charset="0"/>
            </a:endParaRPr>
          </a:p>
          <a:p>
            <a:endParaRPr lang="en-US" sz="2800" dirty="0">
              <a:latin typeface="Arial Black" panose="020B0A04020102020204" pitchFamily="34" charset="0"/>
            </a:endParaRPr>
          </a:p>
        </p:txBody>
      </p:sp>
      <p:pic>
        <p:nvPicPr>
          <p:cNvPr id="4" name="Picture 3" descr="A screenshot of a cell phone&#10;&#10;Description automatically generated">
            <a:extLst>
              <a:ext uri="{FF2B5EF4-FFF2-40B4-BE49-F238E27FC236}">
                <a16:creationId xmlns:a16="http://schemas.microsoft.com/office/drawing/2014/main" id="{CB9B97D4-45B8-4B2F-8D38-207668789B4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212070" y="160655"/>
            <a:ext cx="1196340" cy="1151890"/>
          </a:xfrm>
          <a:prstGeom prst="rect">
            <a:avLst/>
          </a:prstGeom>
        </p:spPr>
      </p:pic>
    </p:spTree>
    <p:extLst>
      <p:ext uri="{BB962C8B-B14F-4D97-AF65-F5344CB8AC3E}">
        <p14:creationId xmlns:p14="http://schemas.microsoft.com/office/powerpoint/2010/main" val="3029922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7D59C7C4-2BDE-42D4-877A-DF4E05E1A4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58E91D6B-708C-41B3-B7F2-32357332C5DB}"/>
              </a:ext>
            </a:extLst>
          </p:cNvPr>
          <p:cNvSpPr>
            <a:spLocks noGrp="1"/>
          </p:cNvSpPr>
          <p:nvPr>
            <p:ph type="title"/>
          </p:nvPr>
        </p:nvSpPr>
        <p:spPr>
          <a:xfrm>
            <a:off x="648930" y="629267"/>
            <a:ext cx="9252154" cy="1016654"/>
          </a:xfrm>
        </p:spPr>
        <p:txBody>
          <a:bodyPr>
            <a:normAutofit/>
          </a:bodyPr>
          <a:lstStyle/>
          <a:p>
            <a:r>
              <a:rPr lang="en-US" dirty="0">
                <a:highlight>
                  <a:srgbClr val="000080"/>
                </a:highlight>
                <a:latin typeface="Arial Black" panose="020B0A04020102020204" pitchFamily="34" charset="0"/>
              </a:rPr>
              <a:t>AGENDA</a:t>
            </a:r>
          </a:p>
        </p:txBody>
      </p:sp>
      <p:sp>
        <p:nvSpPr>
          <p:cNvPr id="12" name="Rectangle 11">
            <a:extLst>
              <a:ext uri="{FF2B5EF4-FFF2-40B4-BE49-F238E27FC236}">
                <a16:creationId xmlns:a16="http://schemas.microsoft.com/office/drawing/2014/main" id="{1943486C-10FD-4018-A1B6-5437172A2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5">
            <a:extLst>
              <a:ext uri="{FF2B5EF4-FFF2-40B4-BE49-F238E27FC236}">
                <a16:creationId xmlns:a16="http://schemas.microsoft.com/office/drawing/2014/main" id="{E27BFA01-1979-4DAE-B1DE-ABF41AD731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5" name="Picture 4" descr="A screenshot of a cell phone&#10;&#10;Description automatically generated">
            <a:extLst>
              <a:ext uri="{FF2B5EF4-FFF2-40B4-BE49-F238E27FC236}">
                <a16:creationId xmlns:a16="http://schemas.microsoft.com/office/drawing/2014/main" id="{B299E875-3DA0-428F-B11C-4D386262E5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40363" y="3021937"/>
            <a:ext cx="2012997" cy="2627023"/>
          </a:xfrm>
          <a:prstGeom prst="rect">
            <a:avLst/>
          </a:prstGeom>
          <a:effectLst/>
        </p:spPr>
      </p:pic>
      <p:sp>
        <p:nvSpPr>
          <p:cNvPr id="3" name="Content Placeholder 2">
            <a:extLst>
              <a:ext uri="{FF2B5EF4-FFF2-40B4-BE49-F238E27FC236}">
                <a16:creationId xmlns:a16="http://schemas.microsoft.com/office/drawing/2014/main" id="{DA9FC7E1-F0BA-47EE-9BE3-9630B621D9D6}"/>
              </a:ext>
            </a:extLst>
          </p:cNvPr>
          <p:cNvSpPr>
            <a:spLocks noGrp="1"/>
          </p:cNvSpPr>
          <p:nvPr>
            <p:ph idx="1"/>
          </p:nvPr>
        </p:nvSpPr>
        <p:spPr>
          <a:xfrm>
            <a:off x="3312160" y="2548281"/>
            <a:ext cx="8231535" cy="3852519"/>
          </a:xfrm>
        </p:spPr>
        <p:txBody>
          <a:bodyPr>
            <a:normAutofit/>
          </a:bodyPr>
          <a:lstStyle/>
          <a:p>
            <a:pPr>
              <a:lnSpc>
                <a:spcPct val="90000"/>
              </a:lnSpc>
            </a:pPr>
            <a:r>
              <a:rPr lang="en-US" sz="1700" dirty="0">
                <a:solidFill>
                  <a:schemeClr val="bg1"/>
                </a:solidFill>
                <a:latin typeface="Arial Black" panose="020B0A04020102020204" pitchFamily="34" charset="0"/>
              </a:rPr>
              <a:t>#1  THE RADICALIZATION CONVEYOR BELT OF MAINSTREAM SOCIAL MEDIA PLATFORMS</a:t>
            </a:r>
          </a:p>
          <a:p>
            <a:pPr>
              <a:lnSpc>
                <a:spcPct val="90000"/>
              </a:lnSpc>
            </a:pPr>
            <a:endParaRPr lang="en-US" sz="1700" dirty="0">
              <a:solidFill>
                <a:schemeClr val="bg1"/>
              </a:solidFill>
              <a:latin typeface="Arial Black" panose="020B0A04020102020204" pitchFamily="34" charset="0"/>
            </a:endParaRPr>
          </a:p>
          <a:p>
            <a:pPr>
              <a:lnSpc>
                <a:spcPct val="90000"/>
              </a:lnSpc>
            </a:pPr>
            <a:r>
              <a:rPr lang="en-US" sz="1700" dirty="0">
                <a:solidFill>
                  <a:schemeClr val="bg1"/>
                </a:solidFill>
                <a:latin typeface="Arial Black" panose="020B0A04020102020204" pitchFamily="34" charset="0"/>
              </a:rPr>
              <a:t>#2  DANGERS LURKING ON THE DARK WEB &amp; INTERNET INFRASTRUCTURE SUPPORT FIRMS</a:t>
            </a:r>
          </a:p>
          <a:p>
            <a:pPr>
              <a:lnSpc>
                <a:spcPct val="90000"/>
              </a:lnSpc>
            </a:pPr>
            <a:endParaRPr lang="en-US" sz="1700" dirty="0">
              <a:solidFill>
                <a:schemeClr val="bg1"/>
              </a:solidFill>
              <a:latin typeface="Arial Black" panose="020B0A04020102020204" pitchFamily="34" charset="0"/>
            </a:endParaRPr>
          </a:p>
          <a:p>
            <a:pPr>
              <a:lnSpc>
                <a:spcPct val="90000"/>
              </a:lnSpc>
            </a:pPr>
            <a:r>
              <a:rPr lang="en-US" sz="1700" dirty="0">
                <a:solidFill>
                  <a:schemeClr val="bg1"/>
                </a:solidFill>
                <a:latin typeface="Arial Black" panose="020B0A04020102020204" pitchFamily="34" charset="0"/>
              </a:rPr>
              <a:t>#3  REGULATION, LEGISLATION, &amp; THE PRIVATE SECTOR</a:t>
            </a:r>
          </a:p>
          <a:p>
            <a:pPr>
              <a:lnSpc>
                <a:spcPct val="90000"/>
              </a:lnSpc>
            </a:pPr>
            <a:endParaRPr lang="en-US" sz="1700" dirty="0">
              <a:solidFill>
                <a:schemeClr val="bg1"/>
              </a:solidFill>
              <a:latin typeface="Arial Black" panose="020B0A04020102020204" pitchFamily="34" charset="0"/>
            </a:endParaRPr>
          </a:p>
          <a:p>
            <a:pPr>
              <a:lnSpc>
                <a:spcPct val="90000"/>
              </a:lnSpc>
            </a:pPr>
            <a:r>
              <a:rPr lang="en-US" sz="1700" dirty="0">
                <a:solidFill>
                  <a:schemeClr val="bg1"/>
                </a:solidFill>
                <a:latin typeface="Arial Black" panose="020B0A04020102020204" pitchFamily="34" charset="0"/>
              </a:rPr>
              <a:t>#4  WHAT YOU CAN DO TO EDUCATE AND MOBILIZE CALLS TO ACTION?</a:t>
            </a:r>
          </a:p>
        </p:txBody>
      </p:sp>
    </p:spTree>
    <p:extLst>
      <p:ext uri="{BB962C8B-B14F-4D97-AF65-F5344CB8AC3E}">
        <p14:creationId xmlns:p14="http://schemas.microsoft.com/office/powerpoint/2010/main" val="2393754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a16="http://schemas.microsoft.com/office/drawing/2014/main" id="{D71A9B38-E410-41AF-A905-6C2C9F13609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390899" y="1555889"/>
            <a:ext cx="5000625" cy="3155316"/>
          </a:xfrm>
          <a:prstGeom prst="rect">
            <a:avLst/>
          </a:prstGeom>
        </p:spPr>
      </p:pic>
      <p:sp>
        <p:nvSpPr>
          <p:cNvPr id="3" name="TextBox 2">
            <a:extLst>
              <a:ext uri="{FF2B5EF4-FFF2-40B4-BE49-F238E27FC236}">
                <a16:creationId xmlns:a16="http://schemas.microsoft.com/office/drawing/2014/main" id="{D23F2BED-CA08-4012-9874-86B0F26D8C61}"/>
              </a:ext>
            </a:extLst>
          </p:cNvPr>
          <p:cNvSpPr txBox="1"/>
          <p:nvPr/>
        </p:nvSpPr>
        <p:spPr>
          <a:xfrm>
            <a:off x="1552575" y="5248274"/>
            <a:ext cx="8772525" cy="1200329"/>
          </a:xfrm>
          <a:prstGeom prst="rect">
            <a:avLst/>
          </a:prstGeom>
          <a:noFill/>
        </p:spPr>
        <p:txBody>
          <a:bodyPr wrap="square" rtlCol="0">
            <a:spAutoFit/>
          </a:bodyPr>
          <a:lstStyle/>
          <a:p>
            <a:pPr algn="ctr"/>
            <a:r>
              <a:rPr lang="en-US" dirty="0">
                <a:latin typeface="Arial Black" panose="020B0A04020102020204" pitchFamily="34" charset="0"/>
              </a:rPr>
              <a:t>AMB. MARC GINSBERG</a:t>
            </a:r>
          </a:p>
          <a:p>
            <a:pPr algn="ctr"/>
            <a:r>
              <a:rPr lang="en-US" dirty="0">
                <a:latin typeface="Arial Black" panose="020B0A04020102020204" pitchFamily="34" charset="0"/>
                <a:hlinkClick r:id="rId3"/>
              </a:rPr>
              <a:t>AMBMCG@USA.NET</a:t>
            </a:r>
            <a:endParaRPr lang="en-US" dirty="0">
              <a:latin typeface="Arial Black" panose="020B0A04020102020204" pitchFamily="34" charset="0"/>
            </a:endParaRPr>
          </a:p>
          <a:p>
            <a:pPr algn="ctr"/>
            <a:r>
              <a:rPr lang="en-US" dirty="0">
                <a:latin typeface="Arial Black" panose="020B0A04020102020204" pitchFamily="34" charset="0"/>
              </a:rPr>
              <a:t>WWW.COALITIONSW.ORG</a:t>
            </a:r>
          </a:p>
          <a:p>
            <a:pPr algn="ctr"/>
            <a:r>
              <a:rPr lang="en-US" dirty="0">
                <a:latin typeface="Arial Black" panose="020B0A04020102020204" pitchFamily="34" charset="0"/>
              </a:rPr>
              <a:t>202-352-1995</a:t>
            </a:r>
          </a:p>
        </p:txBody>
      </p:sp>
    </p:spTree>
    <p:extLst>
      <p:ext uri="{BB962C8B-B14F-4D97-AF65-F5344CB8AC3E}">
        <p14:creationId xmlns:p14="http://schemas.microsoft.com/office/powerpoint/2010/main" val="1073692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a16="http://schemas.microsoft.com/office/drawing/2014/main" id="{70E52F42-6082-4745-9EB4-3A526BA2BE2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438650" y="200025"/>
            <a:ext cx="2914650" cy="2343150"/>
          </a:xfrm>
          <a:prstGeom prst="rect">
            <a:avLst/>
          </a:prstGeom>
        </p:spPr>
      </p:pic>
      <p:sp>
        <p:nvSpPr>
          <p:cNvPr id="4" name="TextBox 3">
            <a:extLst>
              <a:ext uri="{FF2B5EF4-FFF2-40B4-BE49-F238E27FC236}">
                <a16:creationId xmlns:a16="http://schemas.microsoft.com/office/drawing/2014/main" id="{9D814CF2-D3A8-4FB6-8C10-C507247DC61A}"/>
              </a:ext>
            </a:extLst>
          </p:cNvPr>
          <p:cNvSpPr txBox="1"/>
          <p:nvPr/>
        </p:nvSpPr>
        <p:spPr>
          <a:xfrm>
            <a:off x="2188210" y="2413337"/>
            <a:ext cx="7639050" cy="2031325"/>
          </a:xfrm>
          <a:prstGeom prst="rect">
            <a:avLst/>
          </a:prstGeom>
          <a:noFill/>
        </p:spPr>
        <p:txBody>
          <a:bodyPr wrap="square" rtlCol="0">
            <a:spAutoFit/>
          </a:bodyPr>
          <a:lstStyle/>
          <a:p>
            <a:pPr algn="ctr"/>
            <a:endParaRPr lang="en-US" sz="3600" dirty="0">
              <a:latin typeface="Arial Black" panose="020B0A04020102020204" pitchFamily="34" charset="0"/>
            </a:endParaRPr>
          </a:p>
          <a:p>
            <a:pPr algn="ctr"/>
            <a:r>
              <a:rPr lang="en-US" sz="3600" dirty="0">
                <a:solidFill>
                  <a:srgbClr val="FFFF00"/>
                </a:solidFill>
                <a:highlight>
                  <a:srgbClr val="000080"/>
                </a:highlight>
                <a:latin typeface="Arial Black" panose="020B0A04020102020204" pitchFamily="34" charset="0"/>
              </a:rPr>
              <a:t>SILICON VALLEY HATE CONVEYOR BELT</a:t>
            </a:r>
          </a:p>
          <a:p>
            <a:pPr algn="ctr"/>
            <a:r>
              <a:rPr lang="en-US" dirty="0">
                <a:solidFill>
                  <a:srgbClr val="FFFF00"/>
                </a:solidFill>
                <a:latin typeface="Arial Black" panose="020B0A04020102020204" pitchFamily="34" charset="0"/>
              </a:rPr>
              <a:t>SECTION 1</a:t>
            </a:r>
          </a:p>
        </p:txBody>
      </p:sp>
    </p:spTree>
    <p:extLst>
      <p:ext uri="{BB962C8B-B14F-4D97-AF65-F5344CB8AC3E}">
        <p14:creationId xmlns:p14="http://schemas.microsoft.com/office/powerpoint/2010/main" val="3147369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58AF0-5A21-4E12-A3F7-820B6AF79C53}"/>
              </a:ext>
            </a:extLst>
          </p:cNvPr>
          <p:cNvSpPr>
            <a:spLocks noGrp="1"/>
          </p:cNvSpPr>
          <p:nvPr>
            <p:ph type="title"/>
          </p:nvPr>
        </p:nvSpPr>
        <p:spPr/>
        <p:txBody>
          <a:bodyPr/>
          <a:lstStyle/>
          <a:p>
            <a:pPr algn="ctr"/>
            <a:r>
              <a:rPr lang="en-US" sz="3600" dirty="0">
                <a:highlight>
                  <a:srgbClr val="000080"/>
                </a:highlight>
                <a:latin typeface="Arial Black" panose="020B0A04020102020204" pitchFamily="34" charset="0"/>
              </a:rPr>
              <a:t>COMPLICIT SOCIAL MEDIA COMPANIES</a:t>
            </a:r>
          </a:p>
        </p:txBody>
      </p:sp>
      <p:sp>
        <p:nvSpPr>
          <p:cNvPr id="3" name="Content Placeholder 2">
            <a:extLst>
              <a:ext uri="{FF2B5EF4-FFF2-40B4-BE49-F238E27FC236}">
                <a16:creationId xmlns:a16="http://schemas.microsoft.com/office/drawing/2014/main" id="{624788DC-6705-4957-881E-F68EDF27DF56}"/>
              </a:ext>
            </a:extLst>
          </p:cNvPr>
          <p:cNvSpPr>
            <a:spLocks noGrp="1"/>
          </p:cNvSpPr>
          <p:nvPr>
            <p:ph idx="1"/>
          </p:nvPr>
        </p:nvSpPr>
        <p:spPr/>
        <p:txBody>
          <a:bodyPr>
            <a:normAutofit lnSpcReduction="10000"/>
          </a:bodyPr>
          <a:lstStyle/>
          <a:p>
            <a:r>
              <a:rPr lang="en-US" sz="2400" dirty="0">
                <a:latin typeface="Arial Black" panose="020B0A04020102020204" pitchFamily="34" charset="0"/>
              </a:rPr>
              <a:t>WHY AREN’T SOCIAL MEDIA COMPANIES WILLING/ABLE TO ELIMINATE ON-LINE ANTI-SEMITISM?</a:t>
            </a:r>
          </a:p>
          <a:p>
            <a:pPr lvl="1"/>
            <a:r>
              <a:rPr lang="en-US" sz="2200" dirty="0">
                <a:latin typeface="Arial Black" panose="020B0A04020102020204" pitchFamily="34" charset="0"/>
              </a:rPr>
              <a:t>*  VOLUME CHALLENGES</a:t>
            </a:r>
          </a:p>
          <a:p>
            <a:pPr lvl="1"/>
            <a:r>
              <a:rPr lang="en-US" sz="2200" dirty="0">
                <a:latin typeface="Arial Black" panose="020B0A04020102020204" pitchFamily="34" charset="0"/>
              </a:rPr>
              <a:t>*  VARIANT REAPPEARANCES</a:t>
            </a:r>
          </a:p>
          <a:p>
            <a:pPr lvl="1"/>
            <a:r>
              <a:rPr lang="en-US" sz="2200" dirty="0">
                <a:latin typeface="Arial Black" panose="020B0A04020102020204" pitchFamily="34" charset="0"/>
              </a:rPr>
              <a:t>*  NO FINANCIAL OR LEGAL INCENTIVE (SEC 230)</a:t>
            </a:r>
          </a:p>
          <a:p>
            <a:pPr lvl="1"/>
            <a:r>
              <a:rPr lang="en-US" sz="2200" dirty="0">
                <a:latin typeface="Arial Black" panose="020B0A04020102020204" pitchFamily="34" charset="0"/>
              </a:rPr>
              <a:t>*  REFUSAL TO INTEGRATE NEW TECHNOLOGIES</a:t>
            </a:r>
          </a:p>
          <a:p>
            <a:pPr lvl="1"/>
            <a:r>
              <a:rPr lang="en-US" sz="2200" dirty="0">
                <a:latin typeface="Arial Black" panose="020B0A04020102020204" pitchFamily="34" charset="0"/>
              </a:rPr>
              <a:t>*  DIVISIONS OVER WHAT IS PROTECTED SPEECH</a:t>
            </a:r>
          </a:p>
          <a:p>
            <a:pPr lvl="1"/>
            <a:r>
              <a:rPr lang="en-US" sz="2200" dirty="0">
                <a:latin typeface="Arial Black" panose="020B0A04020102020204" pitchFamily="34" charset="0"/>
              </a:rPr>
              <a:t>*  NO PUBLIC OR PRIVATE ACCOUNTING OF DE-  					PLATFORMING PLEDGES</a:t>
            </a:r>
          </a:p>
        </p:txBody>
      </p:sp>
      <p:pic>
        <p:nvPicPr>
          <p:cNvPr id="4" name="Picture 3" descr="A screenshot of a cell phone&#10;&#10;Description automatically generated">
            <a:extLst>
              <a:ext uri="{FF2B5EF4-FFF2-40B4-BE49-F238E27FC236}">
                <a16:creationId xmlns:a16="http://schemas.microsoft.com/office/drawing/2014/main" id="{5533C59D-DD7F-4504-A2A4-73CCE414C5A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191750" y="89535"/>
            <a:ext cx="1196340" cy="1151890"/>
          </a:xfrm>
          <a:prstGeom prst="rect">
            <a:avLst/>
          </a:prstGeom>
        </p:spPr>
      </p:pic>
    </p:spTree>
    <p:extLst>
      <p:ext uri="{BB962C8B-B14F-4D97-AF65-F5344CB8AC3E}">
        <p14:creationId xmlns:p14="http://schemas.microsoft.com/office/powerpoint/2010/main" val="1066021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EB1FC-FFDB-42EF-B5EC-6F58F9C1C823}"/>
              </a:ext>
            </a:extLst>
          </p:cNvPr>
          <p:cNvSpPr>
            <a:spLocks noGrp="1"/>
          </p:cNvSpPr>
          <p:nvPr>
            <p:ph type="title"/>
          </p:nvPr>
        </p:nvSpPr>
        <p:spPr/>
        <p:txBody>
          <a:bodyPr/>
          <a:lstStyle/>
          <a:p>
            <a:pPr algn="ctr"/>
            <a:r>
              <a:rPr lang="en-US" sz="3600" dirty="0">
                <a:highlight>
                  <a:srgbClr val="000080"/>
                </a:highlight>
                <a:latin typeface="Arial Black" panose="020B0A04020102020204" pitchFamily="34" charset="0"/>
              </a:rPr>
              <a:t>ARTIFICIAL INTELLIGENCE</a:t>
            </a:r>
            <a:br>
              <a:rPr lang="en-US" sz="3600" dirty="0">
                <a:highlight>
                  <a:srgbClr val="000080"/>
                </a:highlight>
                <a:latin typeface="Arial Black" panose="020B0A04020102020204" pitchFamily="34" charset="0"/>
              </a:rPr>
            </a:br>
            <a:r>
              <a:rPr lang="en-US" sz="3600" dirty="0">
                <a:highlight>
                  <a:srgbClr val="000080"/>
                </a:highlight>
                <a:latin typeface="Arial Black" panose="020B0A04020102020204" pitchFamily="34" charset="0"/>
              </a:rPr>
              <a:t>THE MYTH</a:t>
            </a:r>
          </a:p>
        </p:txBody>
      </p:sp>
      <p:sp>
        <p:nvSpPr>
          <p:cNvPr id="3" name="Content Placeholder 2">
            <a:extLst>
              <a:ext uri="{FF2B5EF4-FFF2-40B4-BE49-F238E27FC236}">
                <a16:creationId xmlns:a16="http://schemas.microsoft.com/office/drawing/2014/main" id="{A6465D69-5EFD-4F35-A67C-53DC648704AC}"/>
              </a:ext>
            </a:extLst>
          </p:cNvPr>
          <p:cNvSpPr>
            <a:spLocks noGrp="1"/>
          </p:cNvSpPr>
          <p:nvPr>
            <p:ph idx="1"/>
          </p:nvPr>
        </p:nvSpPr>
        <p:spPr/>
        <p:txBody>
          <a:bodyPr>
            <a:normAutofit fontScale="77500" lnSpcReduction="20000"/>
          </a:bodyPr>
          <a:lstStyle/>
          <a:p>
            <a:r>
              <a:rPr lang="en-US" sz="2400" dirty="0">
                <a:latin typeface="Arial Black" panose="020B0A04020102020204" pitchFamily="34" charset="0"/>
              </a:rPr>
              <a:t>SOCIAL MEDIA CORPORATE ECONOMIC MODELS DO NOT REWARD INNOVATION</a:t>
            </a:r>
          </a:p>
          <a:p>
            <a:endParaRPr lang="en-US" sz="2400" dirty="0">
              <a:latin typeface="Arial Black" panose="020B0A04020102020204" pitchFamily="34" charset="0"/>
            </a:endParaRPr>
          </a:p>
          <a:p>
            <a:r>
              <a:rPr lang="en-US" sz="2400" dirty="0">
                <a:latin typeface="Arial Black" panose="020B0A04020102020204" pitchFamily="34" charset="0"/>
              </a:rPr>
              <a:t>AI IS IMPROVING DE-PLATFORMING OF HATE CONTENT, BUT IT IS OVER-HYPED.</a:t>
            </a:r>
          </a:p>
          <a:p>
            <a:endParaRPr lang="en-US" sz="2400" dirty="0">
              <a:latin typeface="Arial Black" panose="020B0A04020102020204" pitchFamily="34" charset="0"/>
            </a:endParaRPr>
          </a:p>
          <a:p>
            <a:r>
              <a:rPr lang="en-US" sz="2400" dirty="0">
                <a:latin typeface="Arial Black" panose="020B0A04020102020204" pitchFamily="34" charset="0"/>
              </a:rPr>
              <a:t>HOW?  MACHINE LEARNING ALGORITHMS DESIGNED TO PICK UP KEYWORDS AND SYMBOLS”</a:t>
            </a:r>
          </a:p>
          <a:p>
            <a:pPr marL="0" indent="0">
              <a:buNone/>
            </a:pPr>
            <a:endParaRPr lang="en-US" sz="2400" dirty="0">
              <a:latin typeface="Arial Black" panose="020B0A04020102020204" pitchFamily="34" charset="0"/>
            </a:endParaRPr>
          </a:p>
          <a:p>
            <a:r>
              <a:rPr lang="en-US" sz="2400" dirty="0">
                <a:latin typeface="Arial Black" panose="020B0A04020102020204" pitchFamily="34" charset="0"/>
              </a:rPr>
              <a:t>TECHNO MUMBO JUMBO:  API, HASHTAGS, &amp; ENCRYPTION  -- </a:t>
            </a:r>
          </a:p>
          <a:p>
            <a:endParaRPr lang="en-US" sz="2400" dirty="0">
              <a:latin typeface="Arial Black" panose="020B0A04020102020204" pitchFamily="34" charset="0"/>
            </a:endParaRPr>
          </a:p>
          <a:p>
            <a:r>
              <a:rPr lang="en-US" sz="2400" dirty="0">
                <a:latin typeface="Arial Black" panose="020B0A04020102020204" pitchFamily="34" charset="0"/>
              </a:rPr>
              <a:t>AI DOES NOT SPEAK YIDDISH?? </a:t>
            </a:r>
          </a:p>
        </p:txBody>
      </p:sp>
      <p:pic>
        <p:nvPicPr>
          <p:cNvPr id="4" name="Picture 3" descr="A screenshot of a cell phone&#10;&#10;Description automatically generated">
            <a:extLst>
              <a:ext uri="{FF2B5EF4-FFF2-40B4-BE49-F238E27FC236}">
                <a16:creationId xmlns:a16="http://schemas.microsoft.com/office/drawing/2014/main" id="{A4BA6B10-19BD-4B93-B1A8-C69796FBB5D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242550" y="221615"/>
            <a:ext cx="1196340" cy="1151890"/>
          </a:xfrm>
          <a:prstGeom prst="rect">
            <a:avLst/>
          </a:prstGeom>
        </p:spPr>
      </p:pic>
    </p:spTree>
    <p:extLst>
      <p:ext uri="{BB962C8B-B14F-4D97-AF65-F5344CB8AC3E}">
        <p14:creationId xmlns:p14="http://schemas.microsoft.com/office/powerpoint/2010/main" val="3942611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15" name="Freeform: Shape 1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0AB81175-CB3D-4576-AB80-7C23C4610624}"/>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highlight>
                  <a:srgbClr val="000080"/>
                </a:highlight>
                <a:latin typeface="Arial Black" panose="020B0A04020102020204" pitchFamily="34" charset="0"/>
              </a:rPr>
              <a:t>HOW DO NEO-NAZIS</a:t>
            </a:r>
            <a:br>
              <a:rPr lang="en-US" dirty="0">
                <a:solidFill>
                  <a:srgbClr val="FFFFFF"/>
                </a:solidFill>
                <a:highlight>
                  <a:srgbClr val="000080"/>
                </a:highlight>
                <a:latin typeface="Arial Black" panose="020B0A04020102020204" pitchFamily="34" charset="0"/>
              </a:rPr>
            </a:br>
            <a:r>
              <a:rPr lang="en-US" dirty="0">
                <a:solidFill>
                  <a:srgbClr val="FFFFFF"/>
                </a:solidFill>
                <a:highlight>
                  <a:srgbClr val="000080"/>
                </a:highlight>
                <a:latin typeface="Arial Black" panose="020B0A04020102020204" pitchFamily="34" charset="0"/>
              </a:rPr>
              <a:t>USE SOCIAL MEDIA?</a:t>
            </a:r>
          </a:p>
        </p:txBody>
      </p:sp>
      <p:sp>
        <p:nvSpPr>
          <p:cNvPr id="3" name="Content Placeholder 2">
            <a:extLst>
              <a:ext uri="{FF2B5EF4-FFF2-40B4-BE49-F238E27FC236}">
                <a16:creationId xmlns:a16="http://schemas.microsoft.com/office/drawing/2014/main" id="{B46299CC-39B6-4CAE-BC86-63520E1D51A7}"/>
              </a:ext>
            </a:extLst>
          </p:cNvPr>
          <p:cNvSpPr>
            <a:spLocks noGrp="1"/>
          </p:cNvSpPr>
          <p:nvPr>
            <p:ph idx="1"/>
          </p:nvPr>
        </p:nvSpPr>
        <p:spPr>
          <a:xfrm>
            <a:off x="1103312" y="2763520"/>
            <a:ext cx="8946541" cy="3921760"/>
          </a:xfrm>
        </p:spPr>
        <p:txBody>
          <a:bodyPr>
            <a:normAutofit/>
          </a:bodyPr>
          <a:lstStyle/>
          <a:p>
            <a:pPr>
              <a:lnSpc>
                <a:spcPct val="90000"/>
              </a:lnSpc>
            </a:pPr>
            <a:r>
              <a:rPr lang="en-US" sz="1800" dirty="0">
                <a:latin typeface="Arial Black" panose="020B0A04020102020204" pitchFamily="34" charset="0"/>
              </a:rPr>
              <a:t>ATTRACT &amp; LURE VIA ESTABLISHED PLATFORMS</a:t>
            </a:r>
          </a:p>
          <a:p>
            <a:pPr>
              <a:lnSpc>
                <a:spcPct val="90000"/>
              </a:lnSpc>
            </a:pPr>
            <a:endParaRPr lang="en-US" sz="1800" dirty="0">
              <a:latin typeface="Arial Black" panose="020B0A04020102020204" pitchFamily="34" charset="0"/>
            </a:endParaRPr>
          </a:p>
          <a:p>
            <a:pPr>
              <a:lnSpc>
                <a:spcPct val="90000"/>
              </a:lnSpc>
            </a:pPr>
            <a:r>
              <a:rPr lang="en-US" sz="1800" dirty="0">
                <a:latin typeface="Arial Black" panose="020B0A04020102020204" pitchFamily="34" charset="0"/>
              </a:rPr>
              <a:t>SUPPORTED BY “FREE SPEECH” LIBERTARIANS &amp; ACLU</a:t>
            </a:r>
          </a:p>
          <a:p>
            <a:pPr>
              <a:lnSpc>
                <a:spcPct val="90000"/>
              </a:lnSpc>
            </a:pPr>
            <a:endParaRPr lang="en-US" sz="1800" dirty="0">
              <a:latin typeface="Arial Black" panose="020B0A04020102020204" pitchFamily="34" charset="0"/>
            </a:endParaRPr>
          </a:p>
          <a:p>
            <a:pPr>
              <a:lnSpc>
                <a:spcPct val="90000"/>
              </a:lnSpc>
            </a:pPr>
            <a:r>
              <a:rPr lang="en-US" sz="1800" dirty="0">
                <a:latin typeface="Arial Black" panose="020B0A04020102020204" pitchFamily="34" charset="0"/>
              </a:rPr>
              <a:t>FACEBOOK IS PRIMARY PORTAL TO ORGANIZE, PROMOTE EVENTS &amp; RECRUIT</a:t>
            </a:r>
          </a:p>
          <a:p>
            <a:pPr lvl="1">
              <a:lnSpc>
                <a:spcPct val="90000"/>
              </a:lnSpc>
            </a:pPr>
            <a:r>
              <a:rPr lang="en-US" dirty="0">
                <a:latin typeface="Arial Black" panose="020B0A04020102020204" pitchFamily="34" charset="0"/>
              </a:rPr>
              <a:t>*  “SONS OF ODIN” HAS 7,000 MEMBERS STILL ON FB</a:t>
            </a:r>
          </a:p>
          <a:p>
            <a:pPr lvl="1">
              <a:lnSpc>
                <a:spcPct val="90000"/>
              </a:lnSpc>
            </a:pPr>
            <a:r>
              <a:rPr lang="en-US" dirty="0">
                <a:latin typeface="Arial Black" panose="020B0A04020102020204" pitchFamily="34" charset="0"/>
              </a:rPr>
              <a:t>*  LEAGUE OF THE SOUTH” WAS BANNED, BUT BACK ON FB</a:t>
            </a:r>
          </a:p>
          <a:p>
            <a:pPr marL="457200" lvl="1" indent="0">
              <a:lnSpc>
                <a:spcPct val="90000"/>
              </a:lnSpc>
              <a:buNone/>
            </a:pPr>
            <a:endParaRPr lang="en-US" dirty="0">
              <a:latin typeface="Arial Black" panose="020B0A04020102020204" pitchFamily="34" charset="0"/>
            </a:endParaRPr>
          </a:p>
          <a:p>
            <a:pPr>
              <a:lnSpc>
                <a:spcPct val="90000"/>
              </a:lnSpc>
            </a:pPr>
            <a:r>
              <a:rPr lang="en-US" sz="1800" dirty="0">
                <a:latin typeface="Arial Black" panose="020B0A04020102020204" pitchFamily="34" charset="0"/>
              </a:rPr>
              <a:t>YOUTUBE IS A GOLD MINE OF ANTI-SEMITIC GAMING VIDEOS &amp; “HOW TO KILL” BOMB INSTRUCTIONS</a:t>
            </a:r>
          </a:p>
          <a:p>
            <a:pPr>
              <a:lnSpc>
                <a:spcPct val="90000"/>
              </a:lnSpc>
            </a:pPr>
            <a:endParaRPr lang="en-US" sz="1400" dirty="0">
              <a:latin typeface="Arial Black" panose="020B0A04020102020204" pitchFamily="34" charset="0"/>
            </a:endParaRPr>
          </a:p>
        </p:txBody>
      </p:sp>
      <p:pic>
        <p:nvPicPr>
          <p:cNvPr id="4" name="Picture 3" descr="A screenshot of a cell phone&#10;&#10;Description automatically generated">
            <a:extLst>
              <a:ext uri="{FF2B5EF4-FFF2-40B4-BE49-F238E27FC236}">
                <a16:creationId xmlns:a16="http://schemas.microsoft.com/office/drawing/2014/main" id="{0EFA769A-0468-4FA7-BF58-41F59AE8C4A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181590" y="140335"/>
            <a:ext cx="1196340" cy="1151890"/>
          </a:xfrm>
          <a:prstGeom prst="rect">
            <a:avLst/>
          </a:prstGeom>
        </p:spPr>
      </p:pic>
    </p:spTree>
    <p:extLst>
      <p:ext uri="{BB962C8B-B14F-4D97-AF65-F5344CB8AC3E}">
        <p14:creationId xmlns:p14="http://schemas.microsoft.com/office/powerpoint/2010/main" val="319669945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8B9538A-2A89-47DD-996C-7D2BE2AB6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F35CB4-C438-4F70-A166-1DBE0A066E46}"/>
              </a:ext>
            </a:extLst>
          </p:cNvPr>
          <p:cNvSpPr>
            <a:spLocks noGrp="1"/>
          </p:cNvSpPr>
          <p:nvPr>
            <p:ph type="title"/>
          </p:nvPr>
        </p:nvSpPr>
        <p:spPr>
          <a:xfrm>
            <a:off x="643855" y="1447800"/>
            <a:ext cx="3108626" cy="4572000"/>
          </a:xfrm>
        </p:spPr>
        <p:txBody>
          <a:bodyPr anchor="ctr">
            <a:normAutofit/>
          </a:bodyPr>
          <a:lstStyle/>
          <a:p>
            <a:r>
              <a:rPr lang="en-US" sz="3600" dirty="0">
                <a:solidFill>
                  <a:srgbClr val="EBEBEB"/>
                </a:solidFill>
                <a:highlight>
                  <a:srgbClr val="000080"/>
                </a:highlight>
                <a:latin typeface="Arial Black" panose="020B0A04020102020204" pitchFamily="34" charset="0"/>
              </a:rPr>
              <a:t>HUNTING HATE</a:t>
            </a:r>
            <a:br>
              <a:rPr lang="en-US" sz="3600" dirty="0">
                <a:solidFill>
                  <a:srgbClr val="EBEBEB"/>
                </a:solidFill>
                <a:highlight>
                  <a:srgbClr val="000080"/>
                </a:highlight>
                <a:latin typeface="Arial Black" panose="020B0A04020102020204" pitchFamily="34" charset="0"/>
              </a:rPr>
            </a:br>
            <a:r>
              <a:rPr lang="en-US" sz="3600" dirty="0">
                <a:solidFill>
                  <a:srgbClr val="EBEBEB"/>
                </a:solidFill>
                <a:highlight>
                  <a:srgbClr val="000080"/>
                </a:highlight>
                <a:latin typeface="Arial Black" panose="020B0A04020102020204" pitchFamily="34" charset="0"/>
              </a:rPr>
              <a:t>THE ANTI-SEMITIC CONTENT</a:t>
            </a:r>
          </a:p>
        </p:txBody>
      </p:sp>
      <p:sp>
        <p:nvSpPr>
          <p:cNvPr id="13" name="Freeform: Shape 12">
            <a:extLst>
              <a:ext uri="{FF2B5EF4-FFF2-40B4-BE49-F238E27FC236}">
                <a16:creationId xmlns:a16="http://schemas.microsoft.com/office/drawing/2014/main" id="{E625979B-5325-4898-8EF9-5C174B192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dirty="0"/>
          </a:p>
        </p:txBody>
      </p:sp>
      <p:sp>
        <p:nvSpPr>
          <p:cNvPr id="17" name="Rectangle 16">
            <a:extLst>
              <a:ext uri="{FF2B5EF4-FFF2-40B4-BE49-F238E27FC236}">
                <a16:creationId xmlns:a16="http://schemas.microsoft.com/office/drawing/2014/main" id="{9B6DA3CD-A002-40ED-8194-B4E637BD7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A screenshot of a cell phone&#10;&#10;Description automatically generated">
            <a:extLst>
              <a:ext uri="{FF2B5EF4-FFF2-40B4-BE49-F238E27FC236}">
                <a16:creationId xmlns:a16="http://schemas.microsoft.com/office/drawing/2014/main" id="{54885B64-1F80-47C0-9425-87BAB8748A0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181590" y="140335"/>
            <a:ext cx="1196340" cy="1151890"/>
          </a:xfrm>
          <a:prstGeom prst="rect">
            <a:avLst/>
          </a:prstGeom>
        </p:spPr>
      </p:pic>
      <p:graphicFrame>
        <p:nvGraphicFramePr>
          <p:cNvPr id="6" name="Content Placeholder 2">
            <a:extLst>
              <a:ext uri="{FF2B5EF4-FFF2-40B4-BE49-F238E27FC236}">
                <a16:creationId xmlns:a16="http://schemas.microsoft.com/office/drawing/2014/main" id="{DE6FA8F1-44C8-4A00-9DFA-5E7BBE153C65}"/>
              </a:ext>
            </a:extLst>
          </p:cNvPr>
          <p:cNvGraphicFramePr>
            <a:graphicFrameLocks noGrp="1"/>
          </p:cNvGraphicFramePr>
          <p:nvPr>
            <p:ph idx="1"/>
            <p:extLst>
              <p:ext uri="{D42A27DB-BD31-4B8C-83A1-F6EECF244321}">
                <p14:modId xmlns:p14="http://schemas.microsoft.com/office/powerpoint/2010/main" val="3968551689"/>
              </p:ext>
            </p:extLst>
          </p:nvPr>
        </p:nvGraphicFramePr>
        <p:xfrm>
          <a:off x="5052095" y="1041400"/>
          <a:ext cx="64960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517826"/>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otalTime>32</TotalTime>
  <Words>1721</Words>
  <Application>Microsoft Office PowerPoint</Application>
  <PresentationFormat>Widescreen</PresentationFormat>
  <Paragraphs>264</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Arial Black</vt:lpstr>
      <vt:lpstr>Century Gothic</vt:lpstr>
      <vt:lpstr>Wingdings 3</vt:lpstr>
      <vt:lpstr>Ion</vt:lpstr>
      <vt:lpstr>A PRIMER ON INTERNET ANTI-SEMITISM &amp; NEO-NAZI INCITEMENT</vt:lpstr>
      <vt:lpstr>THE COALITION FOR A SAFER WEB</vt:lpstr>
      <vt:lpstr>PowerPoint Presentation</vt:lpstr>
      <vt:lpstr>AGENDA</vt:lpstr>
      <vt:lpstr>PowerPoint Presentation</vt:lpstr>
      <vt:lpstr>COMPLICIT SOCIAL MEDIA COMPANIES</vt:lpstr>
      <vt:lpstr>ARTIFICIAL INTELLIGENCE THE MYTH</vt:lpstr>
      <vt:lpstr>HOW DO NEO-NAZIS USE SOCIAL MEDIA?</vt:lpstr>
      <vt:lpstr>HUNTING HATE THE ANTI-SEMITIC CONTENT</vt:lpstr>
      <vt:lpstr>ENCRYPTION ENABLES HIDING IN PLAIN SIGHT</vt:lpstr>
      <vt:lpstr>THE ANTI-SEMITIC CONTENT  “RABBIT HOLE”</vt:lpstr>
      <vt:lpstr>PowerPoint Presentation</vt:lpstr>
      <vt:lpstr>“ZUCK-LIKE” PLEDGES VS. REALITY</vt:lpstr>
      <vt:lpstr>REALITY</vt:lpstr>
      <vt:lpstr>THE “OTHER” OPEN SOURCE NEO-NAZI HIDING SITES</vt:lpstr>
      <vt:lpstr>PowerPoint Presentation</vt:lpstr>
      <vt:lpstr>NEO-NAZI WEB HIT LISTS</vt:lpstr>
      <vt:lpstr>THE DARK &amp; DEEP WEB  “OFF THE GRID”</vt:lpstr>
      <vt:lpstr>WHAT IS THE “DARK WEB” WHAT IS THE “DEEP WEB”</vt:lpstr>
      <vt:lpstr>PowerPoint Presentation</vt:lpstr>
      <vt:lpstr>PowerPoint Presentation</vt:lpstr>
      <vt:lpstr>DARK WEB HOSTING COMPANIES</vt:lpstr>
      <vt:lpstr>8CHAN</vt:lpstr>
      <vt:lpstr>8CHAN IS BACK  </vt:lpstr>
      <vt:lpstr>INTERNATIONALIZING WEB CONNECTIONS</vt:lpstr>
      <vt:lpstr>THE “BASE” THE GREATEST DANGER</vt:lpstr>
      <vt:lpstr>THE BASE IS A MAJOR THREAT TO PUBLIC SAFETY</vt:lpstr>
      <vt:lpstr>PowerPoint Presentation</vt:lpstr>
      <vt:lpstr>INSIDE THE BASE</vt:lpstr>
      <vt:lpstr>ADMISSION INTO THE BASE</vt:lpstr>
      <vt:lpstr>FAR-RIGHT TEEN RADICALIZATION BY “THE BASE”</vt:lpstr>
      <vt:lpstr>NEO NAZIS ARE RECRUITING GENERATION Z</vt:lpstr>
      <vt:lpstr>REGULATION, LEGISLATION &amp; THE PRIVATE SECTOR</vt:lpstr>
      <vt:lpstr>THE ROLE OF  CONGRESS</vt:lpstr>
      <vt:lpstr>THE EXECUTIVE BRANCH</vt:lpstr>
      <vt:lpstr>THE ROLE OF THE PRIVATE SECTOR</vt:lpstr>
      <vt:lpstr>WHAT CAN YOU DO?</vt:lpstr>
      <vt:lpstr>THE JEWISH COMMUNITY IS NOT/NOT PRO-ACTIVE</vt:lpstr>
      <vt:lpstr>AN AGENDA FOR ACTION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PRIMER ON INTERNET ANTI-SEMITISM &amp; NEO-NAZI INCITEMENT</dc:title>
  <dc:creator>Marc Ginsberg</dc:creator>
  <cp:lastModifiedBy>Marc Ginsberg</cp:lastModifiedBy>
  <cp:revision>6</cp:revision>
  <cp:lastPrinted>2019-11-19T15:36:27Z</cp:lastPrinted>
  <dcterms:created xsi:type="dcterms:W3CDTF">2019-11-18T19:55:30Z</dcterms:created>
  <dcterms:modified xsi:type="dcterms:W3CDTF">2019-11-19T15:53:30Z</dcterms:modified>
</cp:coreProperties>
</file>