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82" r:id="rId6"/>
    <p:sldId id="277" r:id="rId7"/>
    <p:sldId id="491" r:id="rId8"/>
    <p:sldId id="472" r:id="rId9"/>
    <p:sldId id="480" r:id="rId10"/>
    <p:sldId id="481" r:id="rId11"/>
    <p:sldId id="482" r:id="rId12"/>
    <p:sldId id="483" r:id="rId13"/>
    <p:sldId id="484" r:id="rId14"/>
    <p:sldId id="485" r:id="rId15"/>
    <p:sldId id="486" r:id="rId16"/>
    <p:sldId id="487" r:id="rId17"/>
    <p:sldId id="488" r:id="rId18"/>
    <p:sldId id="489" r:id="rId19"/>
    <p:sldId id="479" r:id="rId20"/>
    <p:sldId id="325" r:id="rId21"/>
    <p:sldId id="268" r:id="rId22"/>
  </p:sldIdLst>
  <p:sldSz cx="12192000" cy="6858000"/>
  <p:notesSz cx="6858000" cy="9144000"/>
  <p:embeddedFontLst>
    <p:embeddedFont>
      <p:font typeface="Arial Black" panose="020B0604020202020204" pitchFamily="34" charset="0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Franklin Gothic Book" panose="020B0503020102020204" pitchFamily="34" charset="0"/>
      <p:regular r:id="rId30"/>
      <p:italic r:id="rId31"/>
    </p:embeddedFont>
    <p:embeddedFont>
      <p:font typeface="Franklin Gothic Medium" panose="020B0603020102020204" pitchFamily="34" charset="0"/>
      <p:regular r:id="rId32"/>
      <p:italic r:id="rId33"/>
    </p:embeddedFont>
    <p:embeddedFont>
      <p:font typeface="Trajan Pro 3" panose="02020502050503020301" pitchFamily="18" charset="0"/>
      <p:regular r:id="rId34"/>
      <p:bold r:id="rId35"/>
    </p:embeddedFont>
    <p:embeddedFont>
      <p:font typeface="Trajan Pro 3 Semibold" panose="02020602050503020301" pitchFamily="18" charset="0"/>
      <p:regular r:id="rId36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04" userDrawn="1">
          <p15:clr>
            <a:srgbClr val="A4A3A4"/>
          </p15:clr>
        </p15:guide>
        <p15:guide id="4" userDrawn="1">
          <p15:clr>
            <a:srgbClr val="A4A3A4"/>
          </p15:clr>
        </p15:guide>
        <p15:guide id="6" pos="7056" userDrawn="1">
          <p15:clr>
            <a:srgbClr val="A4A3A4"/>
          </p15:clr>
        </p15:guide>
        <p15:guide id="7" orient="horz" pos="1296" userDrawn="1">
          <p15:clr>
            <a:srgbClr val="A4A3A4"/>
          </p15:clr>
        </p15:guide>
        <p15:guide id="8" orient="horz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E0E"/>
    <a:srgbClr val="F8E302"/>
    <a:srgbClr val="F2AD00"/>
    <a:srgbClr val="BCE0EE"/>
    <a:srgbClr val="FF621D"/>
    <a:srgbClr val="6CA0A9"/>
    <a:srgbClr val="9FD3DC"/>
    <a:srgbClr val="EEEEEF"/>
    <a:srgbClr val="D5D7D6"/>
    <a:srgbClr val="D0F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ECBD57-87D8-AD40-434C-FCC5F35AC24C}" v="9" dt="2020-05-28T13:05:58.904"/>
    <p1510:client id="{92F3D332-2442-6E23-B77A-685DD2B0CFD5}" v="2" dt="2019-11-25T00:49:27.7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73"/>
    <p:restoredTop sz="95179"/>
  </p:normalViewPr>
  <p:slideViewPr>
    <p:cSldViewPr snapToGrid="0" snapToObjects="1" showGuides="1">
      <p:cViewPr varScale="1">
        <p:scale>
          <a:sx n="91" d="100"/>
          <a:sy n="91" d="100"/>
        </p:scale>
        <p:origin x="336" y="176"/>
      </p:cViewPr>
      <p:guideLst>
        <p:guide orient="horz" pos="2328"/>
        <p:guide pos="3840"/>
        <p:guide pos="504"/>
        <p:guide/>
        <p:guide pos="7056"/>
        <p:guide orient="horz" pos="1296"/>
        <p:guide orient="horz" pos="2904"/>
      </p:guideLst>
    </p:cSldViewPr>
  </p:slideViewPr>
  <p:outlineViewPr>
    <p:cViewPr>
      <p:scale>
        <a:sx n="33" d="100"/>
        <a:sy n="33" d="100"/>
      </p:scale>
      <p:origin x="0" y="-15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99AD082-787B-CD46-A562-A8B0B804D1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1F44EC-1C04-6B42-8457-6E85FB2D41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C783D-DE6C-6D48-A604-462874E685C9}" type="datetimeFigureOut">
              <a:rPr lang="en-US" smtClean="0"/>
              <a:t>8/3/20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49B64-74C0-D348-8DD5-7DDEF41CBB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797D-2A5A-FA4B-B836-3927AE7B71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ABF25-B553-1140-A003-51718CB63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68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E0224-8E16-D644-BA4B-3030C5BD9096}" type="datetimeFigureOut">
              <a:rPr lang="en-US" smtClean="0"/>
              <a:t>8/3/20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DD3CB-D1CC-9447-9FF3-6405A3407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28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>
                <a:solidFill>
                  <a:schemeClr val="tx1"/>
                </a:solidFill>
              </a:rPr>
              <a:t>Through creating a culture of empowerment, vigilance, collaboration and resil­iency, ensure that Jewish organizations, communities, as well as life and culture can not only exist safely and securely, but flourish – for today, tomorrow and future generations.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Provide partners in the public, private, non-profit and academic sectors with a centralized organization that works on behalf of the Jewish community, and is exclusively dedicated to its safety and security;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Ensure that all communities, organizations and facilities – regardless of size, loca­tion or affiliation – have access to best-practice guidance and support regarding safety and security policies, procedures, programs and efforts from a qualified, professional team of experts;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Create a recognized best-practice organization that both supports as well as acts as a central convener, coordinator and resource for security professionals operat­ing within the Jewish community.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/>
              <a:t>The only official organization exclusively dedicated to the safety and security of the Jewish community in North America.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20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/>
              <a:t>Formed under the auspices of The Jewish Federations of North America &amp; The Conference of Presidents of Major American Jewish Organizations.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20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/>
              <a:t>Works on behalf of 146 Federations, the 50 largest national Jewish non-profit organizations and more than 300 independent communities to protect our community, culture and our future.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120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200"/>
              <a:t>Comprised of law enforcement, national and homeland security, as well as military professionals.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DD3CB-D1CC-9447-9FF3-6405A34070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89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Display this slide before closing out the course.</a:t>
            </a:r>
          </a:p>
          <a:p>
            <a:r>
              <a:rPr lang="en-US" dirty="0"/>
              <a:t>Distribute the evaluation form to the participants.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 Participants to please fill out the evaluation forms. </a:t>
            </a:r>
          </a:p>
          <a:p>
            <a:r>
              <a:rPr lang="en-US" dirty="0"/>
              <a:t>Remind </a:t>
            </a:r>
            <a:r>
              <a:rPr lang="en-US" dirty="0" err="1"/>
              <a:t>particiapnts</a:t>
            </a:r>
            <a:r>
              <a:rPr lang="en-US" dirty="0"/>
              <a:t> that the form is 2 pages ( or front and back depending on how you printed them).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3ECA7-C9AE-BB49-A1D7-AD2FEF3C5A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5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DD3CB-D1CC-9447-9FF3-6405A34070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0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284E25-F49B-414D-B847-2A634EF70A96}"/>
              </a:ext>
            </a:extLst>
          </p:cNvPr>
          <p:cNvSpPr txBox="1"/>
          <p:nvPr userDrawn="1"/>
        </p:nvSpPr>
        <p:spPr>
          <a:xfrm>
            <a:off x="2173325" y="916352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0">
                <a:solidFill>
                  <a:schemeClr val="tx2"/>
                </a:solidFill>
                <a:latin typeface="Trajan Pro 3 Semibold" panose="02020502050503020301" pitchFamily="18" charset="0"/>
              </a:rPr>
              <a:t>SECURE COMMUNITY NETWORK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FEA37A-8DD0-E243-9AFC-E35A1DCCEF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327182"/>
            <a:ext cx="7438292" cy="2326880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5200" b="0" i="0">
                <a:solidFill>
                  <a:schemeClr val="tx2"/>
                </a:solidFill>
                <a:latin typeface="Trajan Pro 3" panose="02020502050503020301" pitchFamily="18" charset="0"/>
              </a:defRPr>
            </a:lvl1pPr>
          </a:lstStyle>
          <a:p>
            <a:r>
              <a:rPr lang="en-US" dirty="0"/>
              <a:t>INSERT TITLE HERE. </a:t>
            </a:r>
            <a:br>
              <a:rPr lang="en-US" dirty="0"/>
            </a:br>
            <a:r>
              <a:rPr lang="en-US" dirty="0"/>
              <a:t>HEADLINE WILL FILL BOTTOM UP.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72F0D9-1B57-FD41-94CB-C851BCB026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00951" y="430387"/>
            <a:ext cx="5558447" cy="55584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A96195-B22E-684D-AB90-9F5A63F534BC}"/>
              </a:ext>
            </a:extLst>
          </p:cNvPr>
          <p:cNvSpPr/>
          <p:nvPr userDrawn="1"/>
        </p:nvSpPr>
        <p:spPr>
          <a:xfrm flipV="1">
            <a:off x="0" y="6422836"/>
            <a:ext cx="12192000" cy="4351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9CE7C5-9CDD-6046-ABC1-7DD6502C1A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05726" y="332608"/>
            <a:ext cx="1567599" cy="1567599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F2FAE10F-57CA-CF44-A9D3-7E39D255E6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8840" y="5343301"/>
            <a:ext cx="9020908" cy="1069374"/>
          </a:xfrm>
        </p:spPr>
        <p:txBody>
          <a:bodyPr lIns="0" tIns="0" rIns="0" bIns="0"/>
          <a:lstStyle>
            <a:lvl1pPr marL="0" indent="0" algn="l">
              <a:lnSpc>
                <a:spcPts val="2900"/>
              </a:lnSpc>
              <a:buNone/>
              <a:defRPr sz="2400" b="1" i="0">
                <a:solidFill>
                  <a:schemeClr val="tx2"/>
                </a:solidFill>
                <a:latin typeface="Franklin Gothic Medium" panose="020B0603020102020204" pitchFamily="34" charset="0"/>
                <a:ea typeface="Roboto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Subheads always in all caps, and if they go to two lines long please try to avoid going further than that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9BB9BF-AF77-9F4B-8134-44E16D7B5C0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12005"/>
            <a:ext cx="88685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6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793B09-7955-9845-99E6-46CEAD8B1703}"/>
              </a:ext>
            </a:extLst>
          </p:cNvPr>
          <p:cNvSpPr/>
          <p:nvPr userDrawn="1"/>
        </p:nvSpPr>
        <p:spPr>
          <a:xfrm flipV="1">
            <a:off x="0" y="6422836"/>
            <a:ext cx="12192000" cy="4351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6DD2DB-1C38-BA4D-A5E9-885696CE4C2C}"/>
              </a:ext>
            </a:extLst>
          </p:cNvPr>
          <p:cNvSpPr/>
          <p:nvPr userDrawn="1"/>
        </p:nvSpPr>
        <p:spPr>
          <a:xfrm>
            <a:off x="0" y="1"/>
            <a:ext cx="12192000" cy="15258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6E6FC-1B3F-AA43-8256-768799811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382890"/>
            <a:ext cx="10607040" cy="1143000"/>
          </a:xfrm>
        </p:spPr>
        <p:txBody>
          <a:bodyPr tIns="45720" anchor="ctr">
            <a:normAutofit/>
          </a:bodyPr>
          <a:lstStyle>
            <a:lvl1pPr>
              <a:lnSpc>
                <a:spcPct val="100000"/>
              </a:lnSpc>
              <a:defRPr sz="2800" b="1" i="0">
                <a:solidFill>
                  <a:schemeClr val="bg1"/>
                </a:solidFill>
                <a:latin typeface="Trajan Pro 3" panose="02020502050503020301" pitchFamily="18" charset="0"/>
              </a:defRPr>
            </a:lvl1pPr>
          </a:lstStyle>
          <a:p>
            <a:r>
              <a:rPr lang="en-US" dirty="0"/>
              <a:t>USE THIS SLIDE FOR LONG COPY SLIDES</a:t>
            </a:r>
            <a:br>
              <a:rPr lang="en-US" dirty="0"/>
            </a:br>
            <a:r>
              <a:rPr lang="en-US" dirty="0"/>
              <a:t>REMEMBER HEADLINE IS ALWAYS ALL CAP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43098F-0976-DA47-9F1F-A90345B72576}"/>
              </a:ext>
            </a:extLst>
          </p:cNvPr>
          <p:cNvSpPr/>
          <p:nvPr userDrawn="1"/>
        </p:nvSpPr>
        <p:spPr>
          <a:xfrm>
            <a:off x="0" y="0"/>
            <a:ext cx="12192000" cy="135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4930B45-532C-FF48-B0A6-451B304A9D36}"/>
              </a:ext>
            </a:extLst>
          </p:cNvPr>
          <p:cNvSpPr txBox="1">
            <a:spLocks/>
          </p:cNvSpPr>
          <p:nvPr userDrawn="1"/>
        </p:nvSpPr>
        <p:spPr>
          <a:xfrm>
            <a:off x="11073802" y="6519166"/>
            <a:ext cx="517902" cy="328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Roboto Light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9BCFF8-33E9-6A4D-B4BB-DD28EC07183E}" type="slidenum">
              <a:rPr lang="en-US" sz="600" smtClean="0">
                <a:solidFill>
                  <a:schemeClr val="bg1"/>
                </a:solidFill>
              </a:rPr>
              <a:pPr/>
              <a:t>‹#›</a:t>
            </a:fld>
            <a:endParaRPr lang="en-US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7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3C6B92-FB62-1C48-A434-B6CDE9D8227E}"/>
              </a:ext>
            </a:extLst>
          </p:cNvPr>
          <p:cNvSpPr/>
          <p:nvPr userDrawn="1"/>
        </p:nvSpPr>
        <p:spPr>
          <a:xfrm flipV="1">
            <a:off x="0" y="6422836"/>
            <a:ext cx="12192000" cy="4351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802EC-7D4D-824B-90AC-E33ABE1B7917}"/>
              </a:ext>
            </a:extLst>
          </p:cNvPr>
          <p:cNvSpPr txBox="1">
            <a:spLocks/>
          </p:cNvSpPr>
          <p:nvPr userDrawn="1"/>
        </p:nvSpPr>
        <p:spPr>
          <a:xfrm>
            <a:off x="11073802" y="6519166"/>
            <a:ext cx="517902" cy="328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Roboto Light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9BCFF8-33E9-6A4D-B4BB-DD28EC07183E}" type="slidenum">
              <a:rPr lang="en-US" sz="600" smtClean="0">
                <a:solidFill>
                  <a:schemeClr val="bg1"/>
                </a:solidFill>
              </a:rPr>
              <a:pPr/>
              <a:t>‹#›</a:t>
            </a:fld>
            <a:endParaRPr lang="en-US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92E18AE-19E5-1243-B8A9-E59FE0F64A59}"/>
              </a:ext>
            </a:extLst>
          </p:cNvPr>
          <p:cNvSpPr/>
          <p:nvPr userDrawn="1"/>
        </p:nvSpPr>
        <p:spPr>
          <a:xfrm>
            <a:off x="91440" y="1005840"/>
            <a:ext cx="1282700" cy="1320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90500"/>
          </a:effectLst>
          <a:scene3d>
            <a:camera prst="orthographicFront"/>
            <a:lightRig rig="soft" dir="t"/>
          </a:scene3d>
          <a:sp3d prstMaterial="dkEdge">
            <a:bevelT w="254000" h="190500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F77E4F-E57B-214B-9EDC-0E6C1C4A86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0"/>
            <a:ext cx="7772400" cy="9144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Activity </a:t>
            </a:r>
          </a:p>
        </p:txBody>
      </p:sp>
      <p:pic>
        <p:nvPicPr>
          <p:cNvPr id="6" name="Graphic 5" descr="Head with Gears">
            <a:extLst>
              <a:ext uri="{FF2B5EF4-FFF2-40B4-BE49-F238E27FC236}">
                <a16:creationId xmlns:a16="http://schemas.microsoft.com/office/drawing/2014/main" id="{5BFF0BF6-3556-0440-A977-C2FE7BCBE7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434" y="1103884"/>
            <a:ext cx="1124712" cy="112471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BC0965-D5B5-8C48-8DC6-71733A06B3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00200" y="1188720"/>
            <a:ext cx="9784080" cy="5029200"/>
          </a:xfrm>
          <a:prstGeom prst="rect">
            <a:avLst/>
          </a:prstGeom>
        </p:spPr>
        <p:txBody>
          <a:bodyPr/>
          <a:lstStyle>
            <a:lvl3pPr marL="914320" indent="0" algn="l">
              <a:buNone/>
              <a:defRPr b="0" i="0"/>
            </a:lvl3pPr>
          </a:lstStyle>
          <a:p>
            <a:pPr lvl="2"/>
            <a:r>
              <a:rPr lang="en-US" dirty="0"/>
              <a:t>Insert activity instructions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335F64-FC94-4B4F-BF33-C0B31399F734}"/>
              </a:ext>
            </a:extLst>
          </p:cNvPr>
          <p:cNvCxnSpPr>
            <a:cxnSpLocks/>
          </p:cNvCxnSpPr>
          <p:nvPr userDrawn="1"/>
        </p:nvCxnSpPr>
        <p:spPr>
          <a:xfrm>
            <a:off x="3517900" y="-18288"/>
            <a:ext cx="0" cy="93268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643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ictur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1026405" y="63423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 Black"/>
              <a:buNone/>
              <a:defRPr sz="7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1521C34-CD80-6F4E-8B4E-AFF6CE3E9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613" y="6400804"/>
            <a:ext cx="673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E4466FD0-61EF-F94F-A518-49AB5E618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6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9644C-8983-CB40-82B2-406D41F0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40" y="0"/>
            <a:ext cx="7772400" cy="9144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2FE528D-B61D-7547-947E-AB4219AA5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0734" y="6400804"/>
            <a:ext cx="7350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808407-B820-0440-B74D-85EC39C41AF1}"/>
              </a:ext>
            </a:extLst>
          </p:cNvPr>
          <p:cNvCxnSpPr>
            <a:cxnSpLocks/>
          </p:cNvCxnSpPr>
          <p:nvPr userDrawn="1"/>
        </p:nvCxnSpPr>
        <p:spPr>
          <a:xfrm>
            <a:off x="3517900" y="-18288"/>
            <a:ext cx="0" cy="93268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046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026405" y="63423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 Black"/>
              <a:buNone/>
              <a:defRPr sz="7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8445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100891"/>
              <a:buFont typeface="Arial"/>
              <a:buChar char="•"/>
              <a:defRPr sz="3733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685800" marR="0" lvl="1" indent="-2540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143000" marR="0" lvl="2" indent="-5924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600200" marR="0" lvl="3" indent="-762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057400" marR="0" lvl="4" indent="-762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514600" marR="0" lvl="5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8445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100891"/>
              <a:buFont typeface="Arial"/>
              <a:buChar char="•"/>
              <a:defRPr sz="3733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685800" marR="0" lvl="1" indent="-25400" algn="l" rtl="0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1143000" marR="0" lvl="2" indent="-59245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1600200" marR="0" lvl="3" indent="-762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2057400" marR="0" lvl="4" indent="-76200" algn="l" rtl="0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2514600" marR="0" lvl="5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069896C-FA48-B94B-8EB0-436C8705C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613" y="6400804"/>
            <a:ext cx="673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E4466FD0-61EF-F94F-A518-49AB5E618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37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F8B2E-731E-AD47-84B5-1121CDF64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17900" y="0"/>
            <a:ext cx="7772400" cy="9144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Participant Feedback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11666EB-EB64-D14D-BB33-29FEAEDBA5B1}"/>
              </a:ext>
            </a:extLst>
          </p:cNvPr>
          <p:cNvSpPr/>
          <p:nvPr userDrawn="1"/>
        </p:nvSpPr>
        <p:spPr>
          <a:xfrm>
            <a:off x="91440" y="1005840"/>
            <a:ext cx="1282700" cy="13208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190500"/>
          </a:effectLst>
          <a:scene3d>
            <a:camera prst="orthographicFront"/>
            <a:lightRig rig="soft" dir="t"/>
          </a:scene3d>
          <a:sp3d prstMaterial="dkEdge">
            <a:bevelT w="254000" h="190500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4A6218-AA00-9D43-B5F6-ACB916ABE4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563" y="1173214"/>
            <a:ext cx="990454" cy="98605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E6980EC-B80E-314D-97CB-BDBC1EA155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00200" y="1188720"/>
            <a:ext cx="9784080" cy="502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3pPr marL="914320" indent="0" algn="l">
              <a:buNone/>
              <a:defRPr b="0" i="0"/>
            </a:lvl3pPr>
          </a:lstStyle>
          <a:p>
            <a:pPr lvl="0"/>
            <a:r>
              <a:rPr lang="en-US" b="0" i="0" dirty="0"/>
              <a:t>Insert text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EF5AE5-9541-0B45-94EA-1B55A996EA9B}"/>
              </a:ext>
            </a:extLst>
          </p:cNvPr>
          <p:cNvCxnSpPr>
            <a:cxnSpLocks/>
          </p:cNvCxnSpPr>
          <p:nvPr userDrawn="1"/>
        </p:nvCxnSpPr>
        <p:spPr>
          <a:xfrm>
            <a:off x="3517900" y="-18288"/>
            <a:ext cx="0" cy="93268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49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iel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FEA37A-8DD0-E243-9AFC-E35A1DCCEF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327182"/>
            <a:ext cx="7438292" cy="2326880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5200" b="0" i="0">
                <a:solidFill>
                  <a:schemeClr val="tx2"/>
                </a:solidFill>
                <a:latin typeface="Trajan Pro 3" panose="02020502050503020301" pitchFamily="18" charset="0"/>
              </a:defRPr>
            </a:lvl1pPr>
          </a:lstStyle>
          <a:p>
            <a:r>
              <a:rPr lang="en-US" dirty="0"/>
              <a:t>INSERT TITLE HERE. </a:t>
            </a:r>
            <a:br>
              <a:rPr lang="en-US" dirty="0"/>
            </a:br>
            <a:r>
              <a:rPr lang="en-US" dirty="0"/>
              <a:t>HEADLINE WILL FILL BOTTOM UP.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72F0D9-1B57-FD41-94CB-C851BCB026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0951" y="430387"/>
            <a:ext cx="5558447" cy="55584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A96195-B22E-684D-AB90-9F5A63F534BC}"/>
              </a:ext>
            </a:extLst>
          </p:cNvPr>
          <p:cNvSpPr/>
          <p:nvPr userDrawn="1"/>
        </p:nvSpPr>
        <p:spPr>
          <a:xfrm flipV="1">
            <a:off x="0" y="6422836"/>
            <a:ext cx="12192000" cy="4351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2FAE10F-57CA-CF44-A9D3-7E39D255E6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8840" y="5343301"/>
            <a:ext cx="9020908" cy="1069374"/>
          </a:xfrm>
        </p:spPr>
        <p:txBody>
          <a:bodyPr lIns="0" tIns="0" rIns="0" bIns="0"/>
          <a:lstStyle>
            <a:lvl1pPr marL="0" indent="0" algn="l">
              <a:lnSpc>
                <a:spcPts val="2900"/>
              </a:lnSpc>
              <a:buNone/>
              <a:defRPr sz="2400" b="1" i="0">
                <a:solidFill>
                  <a:schemeClr val="tx2"/>
                </a:solidFill>
                <a:latin typeface="Franklin Gothic Medium" panose="020B0603020102020204" pitchFamily="34" charset="0"/>
                <a:ea typeface="Roboto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Subheads always in all caps, and if they go to two lines long please try to avoid going further than that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9FD2D1-4159-F24C-8B68-FF0562FE9E8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12005"/>
            <a:ext cx="88685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8DFE3D-0B1E-5C4A-A9B2-CD51EF49DF3D}"/>
              </a:ext>
            </a:extLst>
          </p:cNvPr>
          <p:cNvSpPr txBox="1">
            <a:spLocks/>
          </p:cNvSpPr>
          <p:nvPr userDrawn="1"/>
        </p:nvSpPr>
        <p:spPr>
          <a:xfrm>
            <a:off x="11073802" y="6519166"/>
            <a:ext cx="517902" cy="328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Roboto Light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9BCFF8-33E9-6A4D-B4BB-DD28EC07183E}" type="slidenum">
              <a:rPr lang="en-US" sz="600" smtClean="0">
                <a:solidFill>
                  <a:schemeClr val="bg1"/>
                </a:solidFill>
              </a:rPr>
              <a:pPr/>
              <a:t>‹#›</a:t>
            </a:fld>
            <a:endParaRPr lang="en-US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9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FEA37A-8DD0-E243-9AFC-E35A1DCCEF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791737"/>
            <a:ext cx="10431779" cy="3862325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6000" b="0" i="0">
                <a:solidFill>
                  <a:schemeClr val="bg1"/>
                </a:solidFill>
                <a:latin typeface="Trajan Pro 3" panose="02020502050503020301" pitchFamily="18" charset="0"/>
              </a:defRPr>
            </a:lvl1pPr>
          </a:lstStyle>
          <a:p>
            <a:r>
              <a:rPr lang="en-US" dirty="0"/>
              <a:t>INSERT TITLE HERE. </a:t>
            </a:r>
            <a:br>
              <a:rPr lang="en-US" dirty="0"/>
            </a:br>
            <a:r>
              <a:rPr lang="en-US" dirty="0"/>
              <a:t>HEADLINE WILL FILL BOTTOM UP.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A96195-B22E-684D-AB90-9F5A63F534BC}"/>
              </a:ext>
            </a:extLst>
          </p:cNvPr>
          <p:cNvSpPr/>
          <p:nvPr userDrawn="1"/>
        </p:nvSpPr>
        <p:spPr>
          <a:xfrm flipV="1">
            <a:off x="0" y="6422836"/>
            <a:ext cx="12192000" cy="4351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2FAE10F-57CA-CF44-A9D3-7E39D255E6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343301"/>
            <a:ext cx="9020908" cy="1069374"/>
          </a:xfrm>
        </p:spPr>
        <p:txBody>
          <a:bodyPr lIns="0" tIns="0" rIns="0" bIns="0"/>
          <a:lstStyle>
            <a:lvl1pPr marL="0" indent="0" algn="l">
              <a:lnSpc>
                <a:spcPts val="2900"/>
              </a:lnSpc>
              <a:buNone/>
              <a:defRPr sz="2400" b="1" i="0">
                <a:solidFill>
                  <a:schemeClr val="bg1"/>
                </a:solidFill>
                <a:latin typeface="Franklin Gothic Medium" panose="020B0603020102020204" pitchFamily="34" charset="0"/>
                <a:ea typeface="Roboto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Subheads always in all caps, and if they go to two lines long please try to avoid going further than that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9FD2D1-4159-F24C-8B68-FF0562FE9E87}"/>
              </a:ext>
            </a:extLst>
          </p:cNvPr>
          <p:cNvCxnSpPr>
            <a:cxnSpLocks/>
          </p:cNvCxnSpPr>
          <p:nvPr userDrawn="1"/>
        </p:nvCxnSpPr>
        <p:spPr>
          <a:xfrm>
            <a:off x="838200" y="5012005"/>
            <a:ext cx="104317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C7A91B0-9F0E-7C48-B64D-B9CE3D49DEE2}"/>
              </a:ext>
            </a:extLst>
          </p:cNvPr>
          <p:cNvSpPr txBox="1">
            <a:spLocks/>
          </p:cNvSpPr>
          <p:nvPr userDrawn="1"/>
        </p:nvSpPr>
        <p:spPr>
          <a:xfrm>
            <a:off x="11073802" y="6519166"/>
            <a:ext cx="517902" cy="328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Roboto Light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9BCFF8-33E9-6A4D-B4BB-DD28EC07183E}" type="slidenum">
              <a:rPr lang="en-US" sz="600" smtClean="0">
                <a:solidFill>
                  <a:schemeClr val="bg1"/>
                </a:solidFill>
              </a:rPr>
              <a:pPr/>
              <a:t>‹#›</a:t>
            </a:fld>
            <a:endParaRPr lang="en-US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40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793B09-7955-9845-99E6-46CEAD8B1703}"/>
              </a:ext>
            </a:extLst>
          </p:cNvPr>
          <p:cNvSpPr/>
          <p:nvPr userDrawn="1"/>
        </p:nvSpPr>
        <p:spPr>
          <a:xfrm flipV="1">
            <a:off x="0" y="6422836"/>
            <a:ext cx="12192000" cy="4351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6DD2DB-1C38-BA4D-A5E9-885696CE4C2C}"/>
              </a:ext>
            </a:extLst>
          </p:cNvPr>
          <p:cNvSpPr/>
          <p:nvPr userDrawn="1"/>
        </p:nvSpPr>
        <p:spPr>
          <a:xfrm>
            <a:off x="0" y="1"/>
            <a:ext cx="12192000" cy="15258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6E6FC-1B3F-AA43-8256-768799811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382890"/>
            <a:ext cx="10607040" cy="1143000"/>
          </a:xfrm>
        </p:spPr>
        <p:txBody>
          <a:bodyPr tIns="45720" anchor="ctr">
            <a:normAutofit/>
          </a:bodyPr>
          <a:lstStyle>
            <a:lvl1pPr>
              <a:lnSpc>
                <a:spcPct val="100000"/>
              </a:lnSpc>
              <a:defRPr sz="2800" b="1" i="0">
                <a:solidFill>
                  <a:schemeClr val="bg1"/>
                </a:solidFill>
                <a:latin typeface="Trajan Pro 3" panose="02020502050503020301" pitchFamily="18" charset="0"/>
              </a:defRPr>
            </a:lvl1pPr>
          </a:lstStyle>
          <a:p>
            <a:r>
              <a:rPr lang="en-US" dirty="0"/>
              <a:t>USE THIS SLIDE FOR LONG COPY SLIDES</a:t>
            </a:r>
            <a:br>
              <a:rPr lang="en-US" dirty="0"/>
            </a:br>
            <a:r>
              <a:rPr lang="en-US" dirty="0"/>
              <a:t>REMEMBER HEADLINE IS ALWAYS ALL CAP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46A8E00-5D28-5041-85ED-A3533C28DE72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822960" y="1910080"/>
            <a:ext cx="10607040" cy="426212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800"/>
              </a:lnSpc>
              <a:buNone/>
              <a:defRPr sz="2200" b="0" i="0">
                <a:solidFill>
                  <a:schemeClr val="tx2"/>
                </a:solidFill>
                <a:latin typeface="Franklin Gothic Book" panose="020B0503020102020204" pitchFamily="34" charset="0"/>
                <a:ea typeface="Roboto Light" pitchFamily="2" charset="0"/>
              </a:defRPr>
            </a:lvl1pPr>
            <a:lvl2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This copy block is for subhead sort of lines. It can be used for singular ideas that go about two lines and read like this. </a:t>
            </a:r>
          </a:p>
          <a:p>
            <a:pPr marL="0" marR="0" lvl="1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600" i="0" dirty="0"/>
              <a:t>This is for longer paragraphs that read 4 to 5 lines deep. Hopefully, beyond that length, the copy will be broken up by a hard return. This is for longer paragraphs that read 4 to 5 lines deep. Hopefully, beyond that length, the copy will be broken up by a hard return. This is for longer paragraphs that read 4 to 5 lines deep. </a:t>
            </a:r>
          </a:p>
          <a:p>
            <a:pPr marL="0" marR="0" lvl="1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600" i="0" dirty="0"/>
              <a:t>This is for longer paragraphs that read 4 to 5 lines deep. Hopefully, beyond that length, the copy will be broken up by a hard return. This is for longer paragraphs that read 4 to 5 lines deep. Hopefully, beyond that length, the copy will be broken up by a hard return.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43098F-0976-DA47-9F1F-A90345B72576}"/>
              </a:ext>
            </a:extLst>
          </p:cNvPr>
          <p:cNvSpPr/>
          <p:nvPr userDrawn="1"/>
        </p:nvSpPr>
        <p:spPr>
          <a:xfrm>
            <a:off x="0" y="0"/>
            <a:ext cx="12192000" cy="135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4930B45-532C-FF48-B0A6-451B304A9D36}"/>
              </a:ext>
            </a:extLst>
          </p:cNvPr>
          <p:cNvSpPr txBox="1">
            <a:spLocks/>
          </p:cNvSpPr>
          <p:nvPr userDrawn="1"/>
        </p:nvSpPr>
        <p:spPr>
          <a:xfrm>
            <a:off x="11073802" y="6519166"/>
            <a:ext cx="517902" cy="328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Roboto Light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89BCFF8-33E9-6A4D-B4BB-DD28EC07183E}" type="slidenum">
              <a:rPr lang="en-US" sz="600" smtClean="0">
                <a:solidFill>
                  <a:schemeClr val="bg1"/>
                </a:solidFill>
              </a:rPr>
              <a:pPr algn="r"/>
              <a:t>‹#›</a:t>
            </a:fld>
            <a:endParaRPr lang="en-US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6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793B09-7955-9845-99E6-46CEAD8B1703}"/>
              </a:ext>
            </a:extLst>
          </p:cNvPr>
          <p:cNvSpPr/>
          <p:nvPr userDrawn="1"/>
        </p:nvSpPr>
        <p:spPr>
          <a:xfrm flipV="1">
            <a:off x="0" y="6422836"/>
            <a:ext cx="12192000" cy="4351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6DD2DB-1C38-BA4D-A5E9-885696CE4C2C}"/>
              </a:ext>
            </a:extLst>
          </p:cNvPr>
          <p:cNvSpPr/>
          <p:nvPr userDrawn="1"/>
        </p:nvSpPr>
        <p:spPr>
          <a:xfrm>
            <a:off x="0" y="1"/>
            <a:ext cx="12192000" cy="15258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6E6FC-1B3F-AA43-8256-768799811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382890"/>
            <a:ext cx="10607040" cy="1143000"/>
          </a:xfrm>
        </p:spPr>
        <p:txBody>
          <a:bodyPr tIns="45720" anchor="ctr">
            <a:normAutofit/>
          </a:bodyPr>
          <a:lstStyle>
            <a:lvl1pPr>
              <a:lnSpc>
                <a:spcPct val="100000"/>
              </a:lnSpc>
              <a:defRPr sz="2800" b="1" i="0">
                <a:solidFill>
                  <a:schemeClr val="bg1"/>
                </a:solidFill>
                <a:latin typeface="Trajan Pro 3" panose="02020502050503020301" pitchFamily="18" charset="0"/>
              </a:defRPr>
            </a:lvl1pPr>
          </a:lstStyle>
          <a:p>
            <a:r>
              <a:rPr lang="en-US" dirty="0"/>
              <a:t>USE THIS SLIDE FOR LONG COPY SLIDES</a:t>
            </a:r>
            <a:br>
              <a:rPr lang="en-US" dirty="0"/>
            </a:br>
            <a:r>
              <a:rPr lang="en-US" dirty="0"/>
              <a:t>REMEMBER HEADLINE IS ALWAYS ALL CAP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46A8E00-5D28-5041-85ED-A3533C28DE72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822960" y="1910080"/>
            <a:ext cx="5273040" cy="426212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800"/>
              </a:lnSpc>
              <a:buNone/>
              <a:defRPr sz="2200" b="0" i="0">
                <a:solidFill>
                  <a:schemeClr val="tx2"/>
                </a:solidFill>
                <a:latin typeface="Franklin Gothic Book" panose="020B0503020102020204" pitchFamily="34" charset="0"/>
                <a:ea typeface="Roboto Light" pitchFamily="2" charset="0"/>
              </a:defRPr>
            </a:lvl1pPr>
            <a:lvl2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This copy block is for subhead sort of lines. It can be used for singular ideas that go about two lines and read like this. </a:t>
            </a:r>
          </a:p>
          <a:p>
            <a:pPr marL="0" marR="0" lvl="1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600" i="0" dirty="0"/>
              <a:t>This is for longer paragraphs that read 4 to 5 lines deep. Hopefully, beyond that length, the copy will be broken up by a hard return. This is for longer paragraphs that read 4 to 5 lines deep. Hopefully, beyond that length, the copy will be broken up by a hard return. This is for longer paragraphs that read 4 to 5 lines deep. </a:t>
            </a:r>
          </a:p>
          <a:p>
            <a:pPr marL="0" marR="0" lvl="1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600" i="0" dirty="0"/>
              <a:t>This is for longer paragraphs that read 4 to 5 lines deep. Hopefully, beyond that length, the copy will be broken up by a hard return. This is for longer paragraphs that read 4 to 5 lines deep.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43098F-0976-DA47-9F1F-A90345B72576}"/>
              </a:ext>
            </a:extLst>
          </p:cNvPr>
          <p:cNvSpPr/>
          <p:nvPr userDrawn="1"/>
        </p:nvSpPr>
        <p:spPr>
          <a:xfrm>
            <a:off x="0" y="0"/>
            <a:ext cx="12192000" cy="135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4930B45-532C-FF48-B0A6-451B304A9D36}"/>
              </a:ext>
            </a:extLst>
          </p:cNvPr>
          <p:cNvSpPr txBox="1">
            <a:spLocks/>
          </p:cNvSpPr>
          <p:nvPr userDrawn="1"/>
        </p:nvSpPr>
        <p:spPr>
          <a:xfrm>
            <a:off x="11073802" y="6519166"/>
            <a:ext cx="517902" cy="328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Roboto Light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9BCFF8-33E9-6A4D-B4BB-DD28EC07183E}" type="slidenum">
              <a:rPr lang="en-US" sz="600" smtClean="0">
                <a:solidFill>
                  <a:schemeClr val="bg1"/>
                </a:solidFill>
              </a:rPr>
              <a:pPr/>
              <a:t>‹#›</a:t>
            </a:fld>
            <a:endParaRPr lang="en-US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7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793B09-7955-9845-99E6-46CEAD8B1703}"/>
              </a:ext>
            </a:extLst>
          </p:cNvPr>
          <p:cNvSpPr/>
          <p:nvPr userDrawn="1"/>
        </p:nvSpPr>
        <p:spPr>
          <a:xfrm flipV="1">
            <a:off x="0" y="6422836"/>
            <a:ext cx="12192000" cy="4351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6DD2DB-1C38-BA4D-A5E9-885696CE4C2C}"/>
              </a:ext>
            </a:extLst>
          </p:cNvPr>
          <p:cNvSpPr/>
          <p:nvPr userDrawn="1"/>
        </p:nvSpPr>
        <p:spPr>
          <a:xfrm>
            <a:off x="0" y="1"/>
            <a:ext cx="12192000" cy="15258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6E6FC-1B3F-AA43-8256-768799811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382890"/>
            <a:ext cx="10607040" cy="1143000"/>
          </a:xfrm>
        </p:spPr>
        <p:txBody>
          <a:bodyPr tIns="45720" anchor="ctr">
            <a:normAutofit/>
          </a:bodyPr>
          <a:lstStyle>
            <a:lvl1pPr>
              <a:lnSpc>
                <a:spcPct val="100000"/>
              </a:lnSpc>
              <a:defRPr sz="2800" b="1" i="0">
                <a:solidFill>
                  <a:schemeClr val="bg1"/>
                </a:solidFill>
                <a:latin typeface="Trajan Pro 3" panose="02020502050503020301" pitchFamily="18" charset="0"/>
              </a:defRPr>
            </a:lvl1pPr>
          </a:lstStyle>
          <a:p>
            <a:r>
              <a:rPr lang="en-US" dirty="0"/>
              <a:t>USE THIS SLIDE FOR LONG COPY SLIDES</a:t>
            </a:r>
            <a:br>
              <a:rPr lang="en-US" dirty="0"/>
            </a:br>
            <a:r>
              <a:rPr lang="en-US" dirty="0"/>
              <a:t>REMEMBER HEADLINE IS ALWAYS ALL CAP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43098F-0976-DA47-9F1F-A90345B72576}"/>
              </a:ext>
            </a:extLst>
          </p:cNvPr>
          <p:cNvSpPr/>
          <p:nvPr userDrawn="1"/>
        </p:nvSpPr>
        <p:spPr>
          <a:xfrm>
            <a:off x="0" y="0"/>
            <a:ext cx="12192000" cy="135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4930B45-532C-FF48-B0A6-451B304A9D36}"/>
              </a:ext>
            </a:extLst>
          </p:cNvPr>
          <p:cNvSpPr txBox="1">
            <a:spLocks/>
          </p:cNvSpPr>
          <p:nvPr userDrawn="1"/>
        </p:nvSpPr>
        <p:spPr>
          <a:xfrm>
            <a:off x="11073802" y="6519166"/>
            <a:ext cx="517902" cy="328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Roboto Light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9BCFF8-33E9-6A4D-B4BB-DD28EC07183E}" type="slidenum">
              <a:rPr lang="en-US" sz="600" smtClean="0">
                <a:solidFill>
                  <a:schemeClr val="bg1"/>
                </a:solidFill>
              </a:rPr>
              <a:pPr/>
              <a:t>‹#›</a:t>
            </a:fld>
            <a:endParaRPr lang="en-US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3C6B92-FB62-1C48-A434-B6CDE9D8227E}"/>
              </a:ext>
            </a:extLst>
          </p:cNvPr>
          <p:cNvSpPr/>
          <p:nvPr userDrawn="1"/>
        </p:nvSpPr>
        <p:spPr>
          <a:xfrm flipV="1">
            <a:off x="0" y="6422836"/>
            <a:ext cx="12192000" cy="4351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802EC-7D4D-824B-90AC-E33ABE1B7917}"/>
              </a:ext>
            </a:extLst>
          </p:cNvPr>
          <p:cNvSpPr txBox="1">
            <a:spLocks/>
          </p:cNvSpPr>
          <p:nvPr userDrawn="1"/>
        </p:nvSpPr>
        <p:spPr>
          <a:xfrm>
            <a:off x="11073802" y="6519166"/>
            <a:ext cx="517902" cy="328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Roboto Light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9BCFF8-33E9-6A4D-B4BB-DD28EC07183E}" type="slidenum">
              <a:rPr lang="en-US" sz="600" smtClean="0">
                <a:solidFill>
                  <a:schemeClr val="bg1"/>
                </a:solidFill>
              </a:rPr>
              <a:pPr/>
              <a:t>‹#›</a:t>
            </a:fld>
            <a:endParaRPr lang="en-US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793B09-7955-9845-99E6-46CEAD8B1703}"/>
              </a:ext>
            </a:extLst>
          </p:cNvPr>
          <p:cNvSpPr/>
          <p:nvPr userDrawn="1"/>
        </p:nvSpPr>
        <p:spPr>
          <a:xfrm flipV="1">
            <a:off x="0" y="6422836"/>
            <a:ext cx="12192000" cy="4351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6DD2DB-1C38-BA4D-A5E9-885696CE4C2C}"/>
              </a:ext>
            </a:extLst>
          </p:cNvPr>
          <p:cNvSpPr/>
          <p:nvPr userDrawn="1"/>
        </p:nvSpPr>
        <p:spPr>
          <a:xfrm>
            <a:off x="0" y="1"/>
            <a:ext cx="12192000" cy="15258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6E6FC-1B3F-AA43-8256-768799811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382890"/>
            <a:ext cx="10607040" cy="1143000"/>
          </a:xfrm>
        </p:spPr>
        <p:txBody>
          <a:bodyPr tIns="45720" anchor="ctr">
            <a:normAutofit/>
          </a:bodyPr>
          <a:lstStyle>
            <a:lvl1pPr>
              <a:lnSpc>
                <a:spcPct val="100000"/>
              </a:lnSpc>
              <a:defRPr sz="2800" b="1" i="0">
                <a:solidFill>
                  <a:schemeClr val="bg1"/>
                </a:solidFill>
                <a:latin typeface="Trajan Pro 3" panose="02020502050503020301" pitchFamily="18" charset="0"/>
              </a:defRPr>
            </a:lvl1pPr>
          </a:lstStyle>
          <a:p>
            <a:r>
              <a:rPr lang="en-US" dirty="0"/>
              <a:t>USE THIS SLIDE FOR LONG COPY SLIDES</a:t>
            </a:r>
            <a:br>
              <a:rPr lang="en-US" dirty="0"/>
            </a:br>
            <a:r>
              <a:rPr lang="en-US" dirty="0"/>
              <a:t>REMEMBER HEADLINE IS ALWAYS ALL CAP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46A8E00-5D28-5041-85ED-A3533C28DE72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822960" y="1910080"/>
            <a:ext cx="10607040" cy="426212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800"/>
              </a:lnSpc>
              <a:buNone/>
              <a:defRPr sz="2200" b="0" i="0">
                <a:solidFill>
                  <a:schemeClr val="bg1"/>
                </a:solidFill>
                <a:latin typeface="Franklin Gothic Book" panose="020B0503020102020204" pitchFamily="34" charset="0"/>
                <a:ea typeface="Roboto Light" pitchFamily="2" charset="0"/>
              </a:defRPr>
            </a:lvl1pPr>
            <a:lvl2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This copy block is for subhead sort of lines. It can be used for singular ideas that go about two lines and read like this. </a:t>
            </a:r>
          </a:p>
          <a:p>
            <a:pPr marL="0" marR="0" lvl="1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600" i="0" dirty="0"/>
              <a:t>This is for longer paragraphs that read 4 to 5 lines deep. Hopefully, beyond that length, the copy will be broken up by a hard return. This is for longer paragraphs that read 4 to 5 lines deep. Hopefully, beyond that length, the copy will be broken up by a hard return. This is for longer paragraphs that read 4 to 5 lines deep. </a:t>
            </a:r>
          </a:p>
          <a:p>
            <a:pPr marL="0" marR="0" lvl="1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600" i="0" dirty="0"/>
              <a:t>This is for longer paragraphs that read 4 to 5 lines deep. Hopefully, beyond that length, the copy will be broken up by a hard return. This is for longer paragraphs that read 4 to 5 lines deep. Hopefully, beyond that length, the copy will be broken up by a hard return.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43098F-0976-DA47-9F1F-A90345B72576}"/>
              </a:ext>
            </a:extLst>
          </p:cNvPr>
          <p:cNvSpPr/>
          <p:nvPr userDrawn="1"/>
        </p:nvSpPr>
        <p:spPr>
          <a:xfrm>
            <a:off x="0" y="0"/>
            <a:ext cx="12192000" cy="135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4930B45-532C-FF48-B0A6-451B304A9D36}"/>
              </a:ext>
            </a:extLst>
          </p:cNvPr>
          <p:cNvSpPr txBox="1">
            <a:spLocks/>
          </p:cNvSpPr>
          <p:nvPr userDrawn="1"/>
        </p:nvSpPr>
        <p:spPr>
          <a:xfrm>
            <a:off x="11073802" y="6519166"/>
            <a:ext cx="517902" cy="328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Roboto Light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9BCFF8-33E9-6A4D-B4BB-DD28EC07183E}" type="slidenum">
              <a:rPr lang="en-US" sz="600" smtClean="0">
                <a:solidFill>
                  <a:schemeClr val="bg1"/>
                </a:solidFill>
              </a:rPr>
              <a:pPr/>
              <a:t>‹#›</a:t>
            </a:fld>
            <a:endParaRPr lang="en-US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7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793B09-7955-9845-99E6-46CEAD8B1703}"/>
              </a:ext>
            </a:extLst>
          </p:cNvPr>
          <p:cNvSpPr/>
          <p:nvPr userDrawn="1"/>
        </p:nvSpPr>
        <p:spPr>
          <a:xfrm flipV="1">
            <a:off x="0" y="6422836"/>
            <a:ext cx="12192000" cy="4351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6DD2DB-1C38-BA4D-A5E9-885696CE4C2C}"/>
              </a:ext>
            </a:extLst>
          </p:cNvPr>
          <p:cNvSpPr/>
          <p:nvPr userDrawn="1"/>
        </p:nvSpPr>
        <p:spPr>
          <a:xfrm>
            <a:off x="0" y="1"/>
            <a:ext cx="12192000" cy="152589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6E6FC-1B3F-AA43-8256-768799811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960" y="382890"/>
            <a:ext cx="10607040" cy="1143000"/>
          </a:xfrm>
        </p:spPr>
        <p:txBody>
          <a:bodyPr tIns="45720" anchor="ctr">
            <a:normAutofit/>
          </a:bodyPr>
          <a:lstStyle>
            <a:lvl1pPr>
              <a:lnSpc>
                <a:spcPct val="100000"/>
              </a:lnSpc>
              <a:defRPr sz="2800" b="1" i="0">
                <a:solidFill>
                  <a:schemeClr val="bg1"/>
                </a:solidFill>
                <a:latin typeface="Trajan Pro 3" panose="02020502050503020301" pitchFamily="18" charset="0"/>
              </a:defRPr>
            </a:lvl1pPr>
          </a:lstStyle>
          <a:p>
            <a:r>
              <a:rPr lang="en-US" dirty="0"/>
              <a:t>USE THIS SLIDE FOR LONG COPY SLIDES</a:t>
            </a:r>
            <a:br>
              <a:rPr lang="en-US" dirty="0"/>
            </a:br>
            <a:r>
              <a:rPr lang="en-US" dirty="0"/>
              <a:t>REMEMBER HEADLINE IS ALWAYS ALL CAP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46A8E00-5D28-5041-85ED-A3533C28DE72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822960" y="1910080"/>
            <a:ext cx="5273040" cy="426212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800"/>
              </a:lnSpc>
              <a:buNone/>
              <a:defRPr sz="2200" b="0" i="0">
                <a:solidFill>
                  <a:schemeClr val="bg1"/>
                </a:solidFill>
                <a:latin typeface="Franklin Gothic Book" panose="020B0503020102020204" pitchFamily="34" charset="0"/>
                <a:ea typeface="Roboto Light" pitchFamily="2" charset="0"/>
              </a:defRPr>
            </a:lvl1pPr>
            <a:lvl2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00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This copy block is for subhead sort of lines. It can be used for singular ideas that go about two lines and read like this. </a:t>
            </a:r>
          </a:p>
          <a:p>
            <a:pPr marL="0" marR="0" lvl="1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600" i="0" dirty="0"/>
              <a:t>This is for longer paragraphs that read 4 to 5 lines deep. Hopefully, beyond that length, the copy will be broken up by a hard return. This is for longer paragraphs that read 4 to 5 lines deep. Hopefully, beyond that length, the copy will be broken up by a hard return. This is for longer paragraphs that read 4 to 5 lines deep. </a:t>
            </a:r>
          </a:p>
          <a:p>
            <a:pPr marL="0" marR="0" lvl="1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1600" i="0" dirty="0"/>
              <a:t>This is for longer paragraphs that read 4 to 5 lines deep. Hopefully, beyond that length, the copy will be broken up by a hard return. This is for longer paragraphs that read 4 to 5 lines deep.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43098F-0976-DA47-9F1F-A90345B72576}"/>
              </a:ext>
            </a:extLst>
          </p:cNvPr>
          <p:cNvSpPr/>
          <p:nvPr userDrawn="1"/>
        </p:nvSpPr>
        <p:spPr>
          <a:xfrm>
            <a:off x="0" y="0"/>
            <a:ext cx="12192000" cy="135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4930B45-532C-FF48-B0A6-451B304A9D36}"/>
              </a:ext>
            </a:extLst>
          </p:cNvPr>
          <p:cNvSpPr txBox="1">
            <a:spLocks/>
          </p:cNvSpPr>
          <p:nvPr userDrawn="1"/>
        </p:nvSpPr>
        <p:spPr>
          <a:xfrm>
            <a:off x="11073802" y="6519166"/>
            <a:ext cx="517902" cy="328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0" i="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Roboto Light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9BCFF8-33E9-6A4D-B4BB-DD28EC07183E}" type="slidenum">
              <a:rPr lang="en-US" sz="600" smtClean="0">
                <a:solidFill>
                  <a:schemeClr val="bg1"/>
                </a:solidFill>
              </a:rPr>
              <a:pPr/>
              <a:t>‹#›</a:t>
            </a:fld>
            <a:endParaRPr lang="en-US" sz="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9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CFFFB5-3C6D-154E-B21C-3DB682E00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869"/>
            <a:ext cx="10551160" cy="1143000"/>
          </a:xfrm>
          <a:prstGeom prst="rect">
            <a:avLst/>
          </a:prstGeom>
        </p:spPr>
        <p:txBody>
          <a:bodyPr vert="horz" lIns="0" tIns="45720" rIns="0" bIns="0" rtlCol="0" anchor="ctr">
            <a:normAutofit/>
          </a:bodyPr>
          <a:lstStyle/>
          <a:p>
            <a:r>
              <a:rPr lang="en-US" dirty="0"/>
              <a:t>HEADLINES WORK LIKE THIS, HOPEFULLY THEY DON’T GO BEYOND TWO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8D957-1CF4-A541-AC1A-CBB2411FE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5116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Please don’t be to quick to go to bullets. Generally, this line of copy would be just fine without one. Bullets are one of the principle reasons people hate </a:t>
            </a:r>
            <a:r>
              <a:rPr lang="en-US" dirty="0" err="1"/>
              <a:t>Powerpoint</a:t>
            </a:r>
            <a:r>
              <a:rPr lang="en-US" dirty="0"/>
              <a:t> slides.</a:t>
            </a:r>
          </a:p>
          <a:p>
            <a:pPr lvl="1"/>
            <a:r>
              <a:rPr lang="en-US" dirty="0"/>
              <a:t>If you do need to use bullets, generally you shouldn’t have to go </a:t>
            </a:r>
            <a:br>
              <a:rPr lang="en-US" dirty="0"/>
            </a:br>
            <a:r>
              <a:rPr lang="en-US" dirty="0"/>
              <a:t>beyond 2 bullets deep. So really try hard not to.</a:t>
            </a:r>
          </a:p>
          <a:p>
            <a:pPr lvl="2"/>
            <a:r>
              <a:rPr lang="en-US" dirty="0"/>
              <a:t>Ok. You’re at a third sub-level of bulleting. This is officially unfortunate.</a:t>
            </a:r>
          </a:p>
          <a:p>
            <a:pPr lvl="2"/>
            <a:r>
              <a:rPr lang="en-US" dirty="0"/>
              <a:t>Once you finish your deck, spend some quality-time thinking back if you’ve ever </a:t>
            </a:r>
            <a:br>
              <a:rPr lang="en-US" dirty="0"/>
            </a:br>
            <a:r>
              <a:rPr lang="en-US" dirty="0"/>
              <a:t>looked at a slide with this level of sub-bulleting and though “Hot damn, that looks great!” </a:t>
            </a:r>
            <a:br>
              <a:rPr lang="en-US" dirty="0"/>
            </a:br>
            <a:r>
              <a:rPr lang="en-US" dirty="0"/>
              <a:t>Our guess… you never did. So, lesson learned. Chill with the bullets, dammit.</a:t>
            </a:r>
          </a:p>
        </p:txBody>
      </p:sp>
    </p:spTree>
    <p:extLst>
      <p:ext uri="{BB962C8B-B14F-4D97-AF65-F5344CB8AC3E}">
        <p14:creationId xmlns:p14="http://schemas.microsoft.com/office/powerpoint/2010/main" val="257814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9" r:id="rId2"/>
    <p:sldLayoutId id="2147483720" r:id="rId3"/>
    <p:sldLayoutId id="2147483660" r:id="rId4"/>
    <p:sldLayoutId id="2147483715" r:id="rId5"/>
    <p:sldLayoutId id="2147483716" r:id="rId6"/>
    <p:sldLayoutId id="2147483698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9" r:id="rId13"/>
    <p:sldLayoutId id="2147483731" r:id="rId14"/>
    <p:sldLayoutId id="2147483733" r:id="rId15"/>
    <p:sldLayoutId id="2147483736" r:id="rId1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Trajan Pro 3" panose="02020502050503020301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600"/>
        </a:lnSpc>
        <a:spcBef>
          <a:spcPts val="0"/>
        </a:spcBef>
        <a:spcAft>
          <a:spcPts val="1000"/>
        </a:spcAft>
        <a:buFontTx/>
        <a:buBlip>
          <a:blip r:embed="rId18"/>
        </a:buBlip>
        <a:defRPr sz="2200" b="0" i="0" kern="1200">
          <a:solidFill>
            <a:schemeClr val="bg2">
              <a:lumMod val="25000"/>
            </a:schemeClr>
          </a:solidFill>
          <a:latin typeface="Franklin Gothic Book" panose="020B0503020102020204" pitchFamily="34" charset="0"/>
          <a:ea typeface="Roboto Light" pitchFamily="2" charset="0"/>
          <a:cs typeface="+mn-cs"/>
        </a:defRPr>
      </a:lvl1pPr>
      <a:lvl2pPr marL="685800" indent="-228600" algn="l" defTabSz="914400" rtl="0" eaLnBrk="1" latinLnBrk="0" hangingPunct="1">
        <a:lnSpc>
          <a:spcPts val="2200"/>
        </a:lnSpc>
        <a:spcBef>
          <a:spcPts val="0"/>
        </a:spcBef>
        <a:spcAft>
          <a:spcPts val="1000"/>
        </a:spcAft>
        <a:buFontTx/>
        <a:buBlip>
          <a:blip r:embed="rId18"/>
        </a:buBlip>
        <a:defRPr sz="1800" b="0" i="1" kern="1200">
          <a:solidFill>
            <a:schemeClr val="bg1">
              <a:lumMod val="50000"/>
            </a:schemeClr>
          </a:solidFill>
          <a:latin typeface="Franklin Gothic Book" panose="020B0503020102020204" pitchFamily="34" charset="0"/>
          <a:ea typeface="Roboto Light" pitchFamily="2" charset="0"/>
          <a:cs typeface="+mn-cs"/>
        </a:defRPr>
      </a:lvl2pPr>
      <a:lvl3pPr marL="1143000" indent="-228600" algn="l" defTabSz="914400" rtl="0" eaLnBrk="1" latinLnBrk="0" hangingPunct="1">
        <a:lnSpc>
          <a:spcPts val="1800"/>
        </a:lnSpc>
        <a:spcBef>
          <a:spcPts val="0"/>
        </a:spcBef>
        <a:spcAft>
          <a:spcPts val="1000"/>
        </a:spcAft>
        <a:buFontTx/>
        <a:buBlip>
          <a:blip r:embed="rId18"/>
        </a:buBlip>
        <a:defRPr sz="1400" b="0" i="0" kern="1200">
          <a:solidFill>
            <a:schemeClr val="bg1">
              <a:lumMod val="50000"/>
            </a:schemeClr>
          </a:solidFill>
          <a:latin typeface="Franklin Gothic Book" panose="020B0503020102020204" pitchFamily="34" charset="0"/>
          <a:ea typeface="Roboto Ligh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F78B8E-ACA8-4745-8837-370B7940C6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rajan Pro 3"/>
              </a:rPr>
              <a:t>BACK IN BUSINESS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9F49921-9E5F-1E42-8AB4-549F9001C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8840" y="5486400"/>
            <a:ext cx="9020908" cy="551793"/>
          </a:xfrm>
        </p:spPr>
        <p:txBody>
          <a:bodyPr>
            <a:normAutofit/>
          </a:bodyPr>
          <a:lstStyle/>
          <a:p>
            <a:r>
              <a:rPr lang="en-US" dirty="0"/>
              <a:t>14 July 2020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C5859-251A-9045-92E6-721AC1AD21E1}"/>
              </a:ext>
            </a:extLst>
          </p:cNvPr>
          <p:cNvSpPr txBox="1"/>
          <p:nvPr/>
        </p:nvSpPr>
        <p:spPr>
          <a:xfrm>
            <a:off x="1763486" y="4996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89CDFF-43B0-5143-8433-19853062E786}"/>
              </a:ext>
            </a:extLst>
          </p:cNvPr>
          <p:cNvSpPr txBox="1"/>
          <p:nvPr/>
        </p:nvSpPr>
        <p:spPr>
          <a:xfrm>
            <a:off x="6221186" y="51598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86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EC18-FCB8-3B47-B8C8-47387B93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YOUR FACILITY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F7923-FE74-9342-AF1B-A4E330925DF9}"/>
              </a:ext>
            </a:extLst>
          </p:cNvPr>
          <p:cNvSpPr txBox="1"/>
          <p:nvPr/>
        </p:nvSpPr>
        <p:spPr>
          <a:xfrm>
            <a:off x="822960" y="1715076"/>
            <a:ext cx="101766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Establish boundaries within the facility if only certain parts are to be reopened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Set up an enhanced cleaning protocol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Restrict the use of common food preparation facilities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Identify any needs for temporary facilities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Put up signs to explain movement patterns, social distancing requirement and health protocols.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Place hand sanitizer throughout the facility  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Implement bathroom occupancy limits and strict cleaning schedules.</a:t>
            </a:r>
            <a:endParaRPr lang="en-US" sz="2200" dirty="0">
              <a:solidFill>
                <a:schemeClr val="accent3"/>
              </a:solidFill>
              <a:latin typeface="Franklin Gothic Medium" panose="020B0603020102020204" pitchFamily="34" charset="0"/>
            </a:endParaRPr>
          </a:p>
          <a:p>
            <a:endParaRPr lang="en-US" sz="2400" dirty="0">
              <a:solidFill>
                <a:schemeClr val="accent3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42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EC18-FCB8-3B47-B8C8-47387B93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Bolster Your Security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F7923-FE74-9342-AF1B-A4E330925DF9}"/>
              </a:ext>
            </a:extLst>
          </p:cNvPr>
          <p:cNvSpPr txBox="1"/>
          <p:nvPr/>
        </p:nvSpPr>
        <p:spPr>
          <a:xfrm>
            <a:off x="822960" y="1715076"/>
            <a:ext cx="101766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Update—or make—your security plan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Identify new threats and risks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Alert local law enforcement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Ensure new screening processes do not compromise security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Assess security budget constraints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Hire new staff as needed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153A64"/>
              </a:solidFill>
              <a:latin typeface="Franklin Gothic Book" panose="020B0503020102020204" pitchFamily="34" charset="0"/>
            </a:endParaRPr>
          </a:p>
          <a:p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“SCN Low Cost/No Cost Checklist and </a:t>
            </a:r>
          </a:p>
          <a:p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Organizational Assessment Template”</a:t>
            </a:r>
          </a:p>
          <a:p>
            <a:endParaRPr lang="en-US" sz="2400" dirty="0">
              <a:solidFill>
                <a:schemeClr val="accent3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41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EC18-FCB8-3B47-B8C8-47387B93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Your People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F7923-FE74-9342-AF1B-A4E330925DF9}"/>
              </a:ext>
            </a:extLst>
          </p:cNvPr>
          <p:cNvSpPr txBox="1"/>
          <p:nvPr/>
        </p:nvSpPr>
        <p:spPr>
          <a:xfrm>
            <a:off x="822960" y="1715076"/>
            <a:ext cx="101766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Determine who is permitted to return and when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Stagger staff returns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Prohibit at-risk individuals as needed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Give staff the alternatives they need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Prepare training procedures for reopening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Understand (un)feasibility of temperature checks and other precautions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Prepare social distancing protocols </a:t>
            </a:r>
          </a:p>
          <a:p>
            <a:endParaRPr lang="en-US" sz="2400" dirty="0">
              <a:solidFill>
                <a:schemeClr val="accent3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949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EC18-FCB8-3B47-B8C8-47387B93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 Your Progress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F7923-FE74-9342-AF1B-A4E330925DF9}"/>
              </a:ext>
            </a:extLst>
          </p:cNvPr>
          <p:cNvSpPr txBox="1"/>
          <p:nvPr/>
        </p:nvSpPr>
        <p:spPr>
          <a:xfrm>
            <a:off x="822960" y="1715076"/>
            <a:ext cx="101766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Continue checking in with staff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Compare your progress with other local institutions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Complete a formal review of your process and procedures after the first week and then at least monthly thereafter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Monitor local, state and national trends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Monitor local, state and national changes in restrictions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Stay alert to reports in your community of infection </a:t>
            </a:r>
          </a:p>
          <a:p>
            <a:endParaRPr lang="en-US" sz="2400" dirty="0">
              <a:solidFill>
                <a:schemeClr val="accent3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0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EC18-FCB8-3B47-B8C8-47387B93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for the Next Incident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F7923-FE74-9342-AF1B-A4E330925DF9}"/>
              </a:ext>
            </a:extLst>
          </p:cNvPr>
          <p:cNvSpPr txBox="1"/>
          <p:nvPr/>
        </p:nvSpPr>
        <p:spPr>
          <a:xfrm>
            <a:off x="822960" y="1715076"/>
            <a:ext cx="101766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Carefully document your actions throughout the reopening process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Note what has worked well and worked poorly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Evaluate what you wish you could have done differently during the initial shutdown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Plan for a future public-health related shutdown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Evaluate and update your emergency operations plan at regular intervals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Prepare for a situation where you may be out of your facility for an even longer period of time </a:t>
            </a:r>
          </a:p>
          <a:p>
            <a:endParaRPr lang="en-US" sz="2400" dirty="0">
              <a:solidFill>
                <a:schemeClr val="accent3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66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EC18-FCB8-3B47-B8C8-47387B93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An Incident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599173-9544-FB42-B162-657B4CA7F87B}"/>
              </a:ext>
            </a:extLst>
          </p:cNvPr>
          <p:cNvSpPr/>
          <p:nvPr/>
        </p:nvSpPr>
        <p:spPr>
          <a:xfrm>
            <a:off x="822960" y="2227918"/>
            <a:ext cx="93645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Call </a:t>
            </a:r>
            <a:r>
              <a:rPr lang="en-US" sz="2400" b="1" u="sng" dirty="0">
                <a:solidFill>
                  <a:srgbClr val="153A64"/>
                </a:solidFill>
                <a:latin typeface="Franklin Gothic Book" panose="020B0503020102020204" pitchFamily="34" charset="0"/>
              </a:rPr>
              <a:t>9-1-1</a:t>
            </a: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 to report a suspicious incident.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153A64"/>
              </a:solidFill>
              <a:latin typeface="Franklin Gothic Book" panose="020B05030201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If applicable, notify local reporting authority (e.g., Security Director)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153A64"/>
              </a:solidFill>
              <a:latin typeface="Franklin Gothic Book" panose="020B05030201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Notify SCN Duty Desk immediately afterwards.</a:t>
            </a:r>
          </a:p>
        </p:txBody>
      </p:sp>
    </p:spTree>
    <p:extLst>
      <p:ext uri="{BB962C8B-B14F-4D97-AF65-F5344CB8AC3E}">
        <p14:creationId xmlns:p14="http://schemas.microsoft.com/office/powerpoint/2010/main" val="3258545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73EB7-3D02-4041-85FB-B61F8325C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85BF01-2564-7642-98FD-725DF1165BDF}"/>
              </a:ext>
            </a:extLst>
          </p:cNvPr>
          <p:cNvSpPr txBox="1"/>
          <p:nvPr/>
        </p:nvSpPr>
        <p:spPr>
          <a:xfrm>
            <a:off x="1730326" y="2447778"/>
            <a:ext cx="680974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  <a:p>
            <a:r>
              <a:rPr lang="en-US" sz="3200" dirty="0"/>
              <a:t>Brad Orsini</a:t>
            </a:r>
          </a:p>
          <a:p>
            <a:endParaRPr lang="en-US" sz="3200" dirty="0"/>
          </a:p>
          <a:p>
            <a:r>
              <a:rPr lang="en-US" sz="3200" dirty="0" err="1"/>
              <a:t>borsini@securecommunity</a:t>
            </a:r>
            <a:r>
              <a:rPr lang="en-US" sz="3200" dirty="0"/>
              <a:t> </a:t>
            </a:r>
            <a:r>
              <a:rPr lang="en-US" sz="3200" dirty="0" err="1"/>
              <a:t>network.org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2421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2C2EA68-3BD0-F84C-AF70-4BFEDDF4F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 Connected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C4996F-99FB-F04A-AAF7-41234C2D9E07}"/>
              </a:ext>
            </a:extLst>
          </p:cNvPr>
          <p:cNvSpPr/>
          <p:nvPr/>
        </p:nvSpPr>
        <p:spPr>
          <a:xfrm>
            <a:off x="7526617" y="7363897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2" name="Picture 11" descr="A picture containing plate&#10;&#10;Description automatically generated">
            <a:extLst>
              <a:ext uri="{FF2B5EF4-FFF2-40B4-BE49-F238E27FC236}">
                <a16:creationId xmlns:a16="http://schemas.microsoft.com/office/drawing/2014/main" id="{A2745831-1824-BB4C-B040-11086D6E6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2677858"/>
            <a:ext cx="1015299" cy="1015299"/>
          </a:xfrm>
          <a:prstGeom prst="rect">
            <a:avLst/>
          </a:prstGeom>
        </p:spPr>
      </p:pic>
      <p:sp>
        <p:nvSpPr>
          <p:cNvPr id="13" name="Subtitle 8">
            <a:extLst>
              <a:ext uri="{FF2B5EF4-FFF2-40B4-BE49-F238E27FC236}">
                <a16:creationId xmlns:a16="http://schemas.microsoft.com/office/drawing/2014/main" id="{0089C3EF-3C4B-4A48-A6B2-A9412AB68A3C}"/>
              </a:ext>
            </a:extLst>
          </p:cNvPr>
          <p:cNvSpPr txBox="1">
            <a:spLocks/>
          </p:cNvSpPr>
          <p:nvPr/>
        </p:nvSpPr>
        <p:spPr>
          <a:xfrm>
            <a:off x="2043213" y="2677858"/>
            <a:ext cx="8157077" cy="10152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2200" b="0" i="0" kern="1200">
                <a:solidFill>
                  <a:schemeClr val="bg1"/>
                </a:solidFill>
                <a:latin typeface="Franklin Gothic Book" panose="020B0503020102020204" pitchFamily="34" charset="0"/>
                <a:ea typeface="Roboto Light" pitchFamily="2" charset="0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000" b="0" i="1" kern="1200">
                <a:solidFill>
                  <a:schemeClr val="bg1"/>
                </a:solidFill>
                <a:latin typeface="Franklin Gothic Book" panose="020B0503020102020204" pitchFamily="34" charset="0"/>
                <a:ea typeface="Roboto Light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800" b="0" i="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Roboto Light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>
                <a:latin typeface="Franklin Gothic Medium" panose="020B0603020102020204" pitchFamily="34" charset="0"/>
              </a:rPr>
              <a:t>Register for our Daily Update newsletter at </a:t>
            </a:r>
            <a:r>
              <a:rPr lang="en-US" sz="2800" dirty="0" err="1">
                <a:latin typeface="Franklin Gothic Medium" panose="020B0603020102020204" pitchFamily="34" charset="0"/>
              </a:rPr>
              <a:t>Securecommunitynetwork.org</a:t>
            </a:r>
            <a:r>
              <a:rPr lang="en-US" sz="2800" dirty="0">
                <a:latin typeface="Franklin Gothic Medium" panose="020B06030201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Franklin Gothic Medium" panose="020B0603020102020204" pitchFamily="34" charset="0"/>
            </a:endParaRPr>
          </a:p>
          <a:p>
            <a:pPr>
              <a:lnSpc>
                <a:spcPct val="100000"/>
              </a:lnSpc>
            </a:pPr>
            <a:endParaRPr lang="en-US" sz="3000" b="1" dirty="0"/>
          </a:p>
          <a:p>
            <a:pPr>
              <a:lnSpc>
                <a:spcPct val="100000"/>
              </a:lnSpc>
            </a:pPr>
            <a:endParaRPr lang="en-US" sz="3000" dirty="0"/>
          </a:p>
          <a:p>
            <a:endParaRPr lang="en-US" dirty="0"/>
          </a:p>
        </p:txBody>
      </p:sp>
      <p:sp>
        <p:nvSpPr>
          <p:cNvPr id="14" name="Subtitle 8">
            <a:extLst>
              <a:ext uri="{FF2B5EF4-FFF2-40B4-BE49-F238E27FC236}">
                <a16:creationId xmlns:a16="http://schemas.microsoft.com/office/drawing/2014/main" id="{CA98A0F9-A15B-8642-9B77-B0D115FD578F}"/>
              </a:ext>
            </a:extLst>
          </p:cNvPr>
          <p:cNvSpPr txBox="1">
            <a:spLocks/>
          </p:cNvSpPr>
          <p:nvPr/>
        </p:nvSpPr>
        <p:spPr>
          <a:xfrm>
            <a:off x="2043212" y="4066102"/>
            <a:ext cx="7053493" cy="7574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2200" b="0" i="0" kern="1200">
                <a:solidFill>
                  <a:schemeClr val="bg1"/>
                </a:solidFill>
                <a:latin typeface="Franklin Gothic Book" panose="020B0503020102020204" pitchFamily="34" charset="0"/>
                <a:ea typeface="Roboto Light" pitchFamily="2" charset="0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000" b="0" i="1" kern="1200">
                <a:solidFill>
                  <a:schemeClr val="bg1"/>
                </a:solidFill>
                <a:latin typeface="Franklin Gothic Book" panose="020B0503020102020204" pitchFamily="34" charset="0"/>
                <a:ea typeface="Roboto Light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000"/>
              </a:spcAft>
              <a:buFontTx/>
              <a:buNone/>
              <a:defRPr sz="1800" b="0" i="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Roboto Light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>
                <a:latin typeface="Franklin Gothic Medium" panose="020B0603020102020204" pitchFamily="34" charset="0"/>
              </a:rPr>
              <a:t>Follow us on twitter @OFFICIAL_SCN.</a:t>
            </a:r>
          </a:p>
          <a:p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5AE73AB-142F-4648-A8B1-D95000AFA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" y="4066102"/>
            <a:ext cx="1015299" cy="101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254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F78B8E-ACA8-4745-8837-370B7940C6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9F49921-9E5F-1E42-8AB4-549F9001CA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ts val="1660"/>
              </a:lnSpc>
            </a:pPr>
            <a:r>
              <a:rPr lang="en-US" sz="2000" err="1"/>
              <a:t>DutyDesk@SecureCommunityNetwork.org</a:t>
            </a:r>
            <a:endParaRPr lang="en-US" sz="2000"/>
          </a:p>
          <a:p>
            <a:pPr>
              <a:lnSpc>
                <a:spcPts val="1660"/>
              </a:lnSpc>
            </a:pPr>
            <a:r>
              <a:rPr lang="en-US" sz="2000"/>
              <a:t>844-SCN-DESK</a:t>
            </a:r>
          </a:p>
        </p:txBody>
      </p:sp>
    </p:spTree>
    <p:extLst>
      <p:ext uri="{BB962C8B-B14F-4D97-AF65-F5344CB8AC3E}">
        <p14:creationId xmlns:p14="http://schemas.microsoft.com/office/powerpoint/2010/main" val="152587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E07C7-045F-9F4B-B335-BC841DCC0C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 IN BUSINESS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890CE9D-6DC3-7349-B20E-174E0D7EE7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Franklin Gothic Book" panose="020B0503020102020204" pitchFamily="34" charset="0"/>
              </a:rPr>
              <a:t>A Guidance Document on Welcoming People Back to Jewish Facilities in a New Reality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4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1A64-17E6-994E-B3D9-E9AFD32DE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BF608-6BE7-8348-83CE-A4D1625AF718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792480" y="3184698"/>
            <a:ext cx="10607040" cy="1143000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US" sz="3600" b="1" dirty="0">
                <a:latin typeface="Franklin Gothic Medium" panose="020B0603020102020204" pitchFamily="34" charset="0"/>
              </a:rPr>
              <a:t>To ensure the safety and security of the Jewish</a:t>
            </a:r>
          </a:p>
          <a:p>
            <a:pPr algn="ctr">
              <a:spcAft>
                <a:spcPts val="0"/>
              </a:spcAft>
            </a:pPr>
            <a:r>
              <a:rPr lang="en-US" sz="3600" b="1" dirty="0">
                <a:latin typeface="Franklin Gothic Medium" panose="020B0603020102020204" pitchFamily="34" charset="0"/>
              </a:rPr>
              <a:t> community in North America.</a:t>
            </a:r>
          </a:p>
        </p:txBody>
      </p:sp>
    </p:spTree>
    <p:extLst>
      <p:ext uri="{BB962C8B-B14F-4D97-AF65-F5344CB8AC3E}">
        <p14:creationId xmlns:p14="http://schemas.microsoft.com/office/powerpoint/2010/main" val="946466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F3CE2-77E0-324F-8B23-EE9CCE64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Provided Today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B01DBF-3A6A-814E-8BFC-C0FB6478D87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Back to Business Guide</a:t>
            </a:r>
          </a:p>
          <a:p>
            <a:r>
              <a:rPr lang="en-US" sz="2400" dirty="0"/>
              <a:t>Low Cost /No Cost Guide</a:t>
            </a:r>
          </a:p>
          <a:p>
            <a:r>
              <a:rPr lang="en-US" sz="2400" dirty="0"/>
              <a:t>Assessment Template Guide</a:t>
            </a:r>
          </a:p>
          <a:p>
            <a:r>
              <a:rPr lang="en-US" sz="2400" dirty="0"/>
              <a:t>Mail Handling Guide</a:t>
            </a:r>
          </a:p>
          <a:p>
            <a:r>
              <a:rPr lang="en-US" sz="2400" dirty="0"/>
              <a:t>Firearms and the Faithful</a:t>
            </a:r>
          </a:p>
          <a:p>
            <a:r>
              <a:rPr lang="en-US" sz="2400" dirty="0"/>
              <a:t>General Waiver</a:t>
            </a:r>
          </a:p>
          <a:p>
            <a:r>
              <a:rPr lang="en-US" sz="2400" dirty="0"/>
              <a:t>Facility Closure Guide</a:t>
            </a:r>
          </a:p>
          <a:p>
            <a:r>
              <a:rPr lang="en-US" sz="2400" dirty="0"/>
              <a:t>New Active Threat Training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5B8A2-C671-9348-8FFF-DAAAFE2ED1E9}"/>
              </a:ext>
            </a:extLst>
          </p:cNvPr>
          <p:cNvSpPr txBox="1"/>
          <p:nvPr/>
        </p:nvSpPr>
        <p:spPr>
          <a:xfrm>
            <a:off x="4178105" y="2504049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04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EC18-FCB8-3B47-B8C8-47387B93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Steps to Consider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F7923-FE74-9342-AF1B-A4E330925DF9}"/>
              </a:ext>
            </a:extLst>
          </p:cNvPr>
          <p:cNvSpPr txBox="1"/>
          <p:nvPr/>
        </p:nvSpPr>
        <p:spPr>
          <a:xfrm>
            <a:off x="554366" y="1775826"/>
            <a:ext cx="110832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Decide When to Reopen. It begins with careful coordination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Prepare Your Facility. Inspect, clean, repair and repurpose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Bolster Your Security. New threats and new procedures may require a new posture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Prepare Your People. For workers and members, communication is key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Monitor Your Progress. Things can change in an instant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Plan for the Next Incident. The next one is coming</a:t>
            </a:r>
          </a:p>
          <a:p>
            <a:endParaRPr lang="en-US" sz="2400" dirty="0">
              <a:solidFill>
                <a:schemeClr val="accent3"/>
              </a:solidFill>
              <a:latin typeface="Franklin Gothic Medium" panose="020B0603020102020204" pitchFamily="34" charset="0"/>
            </a:endParaRPr>
          </a:p>
          <a:p>
            <a:endParaRPr lang="en-US" sz="2400" dirty="0">
              <a:solidFill>
                <a:schemeClr val="accent3"/>
              </a:solidFill>
              <a:latin typeface="Franklin Gothic Medium" panose="020B0603020102020204" pitchFamily="34" charset="0"/>
            </a:endParaRPr>
          </a:p>
          <a:p>
            <a:endParaRPr lang="en-US" sz="2400" dirty="0">
              <a:solidFill>
                <a:schemeClr val="accent3"/>
              </a:solidFill>
              <a:latin typeface="Franklin Gothic Medium" panose="020B0603020102020204" pitchFamily="34" charset="0"/>
            </a:endParaRPr>
          </a:p>
          <a:p>
            <a:endParaRPr lang="en-US" sz="2400" dirty="0">
              <a:solidFill>
                <a:schemeClr val="accent3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5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EC18-FCB8-3B47-B8C8-47387B93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Decide When to Reopen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F7923-FE74-9342-AF1B-A4E330925DF9}"/>
              </a:ext>
            </a:extLst>
          </p:cNvPr>
          <p:cNvSpPr txBox="1"/>
          <p:nvPr/>
        </p:nvSpPr>
        <p:spPr>
          <a:xfrm>
            <a:off x="554366" y="1775826"/>
            <a:ext cx="110832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Identify Your Team Members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Assign a point person for public health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Assign a point person for communications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Understand the orders you are under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Understand what your neighbors are doing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Define your recovery goals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Adjust your insurance coverage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Announce the team to the organization </a:t>
            </a:r>
          </a:p>
          <a:p>
            <a:endParaRPr lang="en-US" sz="2400" dirty="0">
              <a:solidFill>
                <a:schemeClr val="accent3"/>
              </a:solidFill>
              <a:latin typeface="Franklin Gothic Medium" panose="020B0603020102020204" pitchFamily="34" charset="0"/>
            </a:endParaRPr>
          </a:p>
          <a:p>
            <a:endParaRPr lang="en-US" sz="2400" dirty="0">
              <a:solidFill>
                <a:schemeClr val="accent3"/>
              </a:solidFill>
              <a:latin typeface="Franklin Gothic Medium" panose="020B0603020102020204" pitchFamily="34" charset="0"/>
            </a:endParaRPr>
          </a:p>
          <a:p>
            <a:endParaRPr lang="en-US" sz="2400" dirty="0">
              <a:solidFill>
                <a:schemeClr val="accent3"/>
              </a:solidFill>
              <a:latin typeface="Franklin Gothic Medium" panose="020B0603020102020204" pitchFamily="34" charset="0"/>
            </a:endParaRPr>
          </a:p>
          <a:p>
            <a:endParaRPr lang="en-US" sz="2400" dirty="0">
              <a:solidFill>
                <a:schemeClr val="accent3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31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EC18-FCB8-3B47-B8C8-47387B93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F7923-FE74-9342-AF1B-A4E330925DF9}"/>
              </a:ext>
            </a:extLst>
          </p:cNvPr>
          <p:cNvSpPr txBox="1"/>
          <p:nvPr/>
        </p:nvSpPr>
        <p:spPr>
          <a:xfrm>
            <a:off x="554367" y="1775826"/>
            <a:ext cx="1017669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Provide one email address to which concerns or questions can be sent.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Create internal communication channels and plans to address concerns.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Develop and distribute a FAQ—for staff, parents, members and other specific groups.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Provide regular updates via email and communicate when those updates can be expected.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Franklin Gothic Book" panose="020B0503020102020204" pitchFamily="34" charset="0"/>
              </a:rPr>
              <a:t>Post signage throughout the facility.</a:t>
            </a:r>
          </a:p>
          <a:p>
            <a:endParaRPr lang="en-US" sz="2400" dirty="0">
              <a:solidFill>
                <a:schemeClr val="accent3"/>
              </a:solidFill>
              <a:latin typeface="Franklin Gothic Medium" panose="020B0603020102020204" pitchFamily="34" charset="0"/>
            </a:endParaRPr>
          </a:p>
          <a:p>
            <a:endParaRPr lang="en-US" sz="2400" dirty="0">
              <a:solidFill>
                <a:schemeClr val="accent3"/>
              </a:solidFill>
              <a:latin typeface="Franklin Gothic Medium" panose="020B0603020102020204" pitchFamily="34" charset="0"/>
            </a:endParaRPr>
          </a:p>
          <a:p>
            <a:endParaRPr lang="en-US" sz="2400" dirty="0">
              <a:solidFill>
                <a:schemeClr val="accent3"/>
              </a:solidFill>
              <a:latin typeface="Franklin Gothic Medium" panose="020B0603020102020204" pitchFamily="34" charset="0"/>
            </a:endParaRPr>
          </a:p>
          <a:p>
            <a:endParaRPr lang="en-US" sz="2400" dirty="0">
              <a:solidFill>
                <a:schemeClr val="accent3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032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EC18-FCB8-3B47-B8C8-47387B93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F7923-FE74-9342-AF1B-A4E330925DF9}"/>
              </a:ext>
            </a:extLst>
          </p:cNvPr>
          <p:cNvSpPr txBox="1"/>
          <p:nvPr/>
        </p:nvSpPr>
        <p:spPr>
          <a:xfrm>
            <a:off x="585898" y="2574612"/>
            <a:ext cx="101766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Affirmation that the health, safety and security of people are paramount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The status of the facility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The new safety measures that have been put in place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Any individual requirements to be met for persons to return to the facility</a:t>
            </a:r>
          </a:p>
          <a:p>
            <a:endParaRPr lang="en-US" sz="2400" dirty="0">
              <a:solidFill>
                <a:schemeClr val="accent3"/>
              </a:solidFill>
              <a:latin typeface="Franklin Gothic Medium" panose="020B0603020102020204" pitchFamily="34" charset="0"/>
            </a:endParaRPr>
          </a:p>
          <a:p>
            <a:endParaRPr lang="en-US" sz="2400" dirty="0">
              <a:solidFill>
                <a:schemeClr val="accent3"/>
              </a:solidFill>
              <a:latin typeface="Franklin Gothic Medium" panose="020B0603020102020204" pitchFamily="34" charset="0"/>
            </a:endParaRPr>
          </a:p>
          <a:p>
            <a:endParaRPr lang="en-US" sz="2400" dirty="0">
              <a:solidFill>
                <a:schemeClr val="accent3"/>
              </a:solidFill>
              <a:latin typeface="Franklin Gothic Medium" panose="020B0603020102020204" pitchFamily="34" charset="0"/>
            </a:endParaRPr>
          </a:p>
          <a:p>
            <a:endParaRPr lang="en-US" sz="2400" dirty="0">
              <a:solidFill>
                <a:schemeClr val="accent3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60D08D-6197-064D-A77C-F9C4604575B5}"/>
              </a:ext>
            </a:extLst>
          </p:cNvPr>
          <p:cNvSpPr/>
          <p:nvPr/>
        </p:nvSpPr>
        <p:spPr>
          <a:xfrm>
            <a:off x="704192" y="1525890"/>
            <a:ext cx="11109436" cy="700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What Should Be Conveyed At Every Briefing or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835590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EEC18-FCB8-3B47-B8C8-47387B93B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YOUR FACILITY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DF7923-FE74-9342-AF1B-A4E330925DF9}"/>
              </a:ext>
            </a:extLst>
          </p:cNvPr>
          <p:cNvSpPr txBox="1"/>
          <p:nvPr/>
        </p:nvSpPr>
        <p:spPr>
          <a:xfrm>
            <a:off x="722533" y="1662524"/>
            <a:ext cx="101766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Inspect the facility and make repairs as needed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Clean and disinfect the facility, hiring a specialized team if needed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Manage venue rentals and event reservations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Create space to permit social distancing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Specify access points and modify entries and exits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 Limit touch points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153A64"/>
                </a:solidFill>
                <a:latin typeface="Franklin Gothic Book" panose="020B0503020102020204" pitchFamily="34" charset="0"/>
              </a:rPr>
              <a:t> Understand </a:t>
            </a: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landlord restrictions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A64"/>
                </a:solidFill>
                <a:latin typeface="Franklin Gothic Book" panose="020B0503020102020204" pitchFamily="34" charset="0"/>
              </a:rPr>
              <a:t>Coordinate with tenants </a:t>
            </a:r>
          </a:p>
          <a:p>
            <a:endParaRPr lang="en-US" sz="2400" dirty="0">
              <a:solidFill>
                <a:schemeClr val="accent3"/>
              </a:solidFill>
              <a:latin typeface="Franklin Gothic Medium" panose="020B0603020102020204" pitchFamily="34" charset="0"/>
            </a:endParaRPr>
          </a:p>
          <a:p>
            <a:endParaRPr lang="en-US" sz="2400" dirty="0">
              <a:solidFill>
                <a:schemeClr val="accent3"/>
              </a:solidFill>
              <a:latin typeface="Franklin Gothic Medium" panose="020B0603020102020204" pitchFamily="34" charset="0"/>
            </a:endParaRPr>
          </a:p>
          <a:p>
            <a:endParaRPr lang="en-US" sz="2400" dirty="0">
              <a:solidFill>
                <a:schemeClr val="accent3"/>
              </a:solidFill>
              <a:latin typeface="Franklin Gothic Medium" panose="020B0603020102020204" pitchFamily="34" charset="0"/>
            </a:endParaRPr>
          </a:p>
          <a:p>
            <a:endParaRPr lang="en-US" sz="2400" dirty="0">
              <a:solidFill>
                <a:schemeClr val="accent3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0B0AE3-C4B4-7243-9407-CFAC42B32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01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52342"/>
      </a:dk2>
      <a:lt2>
        <a:srgbClr val="FFFFFF"/>
      </a:lt2>
      <a:accent1>
        <a:srgbClr val="052342"/>
      </a:accent1>
      <a:accent2>
        <a:srgbClr val="000000"/>
      </a:accent2>
      <a:accent3>
        <a:srgbClr val="163A64"/>
      </a:accent3>
      <a:accent4>
        <a:srgbClr val="F7E400"/>
      </a:accent4>
      <a:accent5>
        <a:srgbClr val="F1AD00"/>
      </a:accent5>
      <a:accent6>
        <a:srgbClr val="FEFFFE"/>
      </a:accent6>
      <a:hlink>
        <a:srgbClr val="F1AD00"/>
      </a:hlink>
      <a:folHlink>
        <a:srgbClr val="DBDCD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6A6833E-F328-C14E-BC7C-09DCA09C1BFA}">
  <we:reference id="wa104381063" version="1.0.0.0" store="en-US" storeType="OMEX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ndidate_x0020_Evaluation xmlns="0fd87d53-b77d-451e-a9da-ee9edefd0805" xsi:nil="true"/>
    <SharedWithUsers xmlns="40cb8e6a-e418-4a82-a468-24a9517d09f5">
      <UserInfo>
        <DisplayName>Spector, Jordan</DisplayName>
        <AccountId>89</AccountId>
        <AccountType/>
      </UserInfo>
      <UserInfo>
        <DisplayName>Masters, Michael</DisplayName>
        <AccountId>13</AccountId>
        <AccountType/>
      </UserInfo>
      <UserInfo>
        <DisplayName>Dena Weiss</DisplayName>
        <AccountId>18</AccountId>
        <AccountType/>
      </UserInfo>
      <UserInfo>
        <DisplayName>Horowitz, Doron</DisplayName>
        <AccountId>17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46F396BFCDD94AB45A9758166739E0" ma:contentTypeVersion="16" ma:contentTypeDescription="Create a new document." ma:contentTypeScope="" ma:versionID="11d607789fa4e06a89b2c178c57dd645">
  <xsd:schema xmlns:xsd="http://www.w3.org/2001/XMLSchema" xmlns:xs="http://www.w3.org/2001/XMLSchema" xmlns:p="http://schemas.microsoft.com/office/2006/metadata/properties" xmlns:ns2="0fd87d53-b77d-451e-a9da-ee9edefd0805" xmlns:ns3="40cb8e6a-e418-4a82-a468-24a9517d09f5" targetNamespace="http://schemas.microsoft.com/office/2006/metadata/properties" ma:root="true" ma:fieldsID="605276e44cbe2fcc2893b7e8cd1dca00" ns2:_="" ns3:_="">
    <xsd:import namespace="0fd87d53-b77d-451e-a9da-ee9edefd0805"/>
    <xsd:import namespace="40cb8e6a-e418-4a82-a468-24a9517d09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Candidate_x0020_Evaluatio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d87d53-b77d-451e-a9da-ee9edefd08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Candidate_x0020_Evaluation" ma:index="15" nillable="true" ma:displayName="Notes" ma:internalName="Candidate_x0020_Evaluation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cb8e6a-e418-4a82-a468-24a9517d09f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B3D1B-C82F-40E7-8E3B-F2CE9335284E}">
  <ds:schemaRefs>
    <ds:schemaRef ds:uri="http://schemas.microsoft.com/office/2006/metadata/properties"/>
    <ds:schemaRef ds:uri="http://schemas.microsoft.com/office/infopath/2007/PartnerControls"/>
    <ds:schemaRef ds:uri="0fd87d53-b77d-451e-a9da-ee9edefd0805"/>
    <ds:schemaRef ds:uri="40cb8e6a-e418-4a82-a468-24a9517d09f5"/>
  </ds:schemaRefs>
</ds:datastoreItem>
</file>

<file path=customXml/itemProps2.xml><?xml version="1.0" encoding="utf-8"?>
<ds:datastoreItem xmlns:ds="http://schemas.openxmlformats.org/officeDocument/2006/customXml" ds:itemID="{F445ABA7-CD18-4016-9C2C-A2FF0978C5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4555BF-7649-403D-9F88-14B843E45D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d87d53-b77d-451e-a9da-ee9edefd0805"/>
    <ds:schemaRef ds:uri="40cb8e6a-e418-4a82-a468-24a9517d09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19130</TotalTime>
  <Words>1016</Words>
  <Application>Microsoft Macintosh PowerPoint</Application>
  <PresentationFormat>Widescreen</PresentationFormat>
  <Paragraphs>145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Trajan Pro 3 Semibold</vt:lpstr>
      <vt:lpstr>Franklin Gothic Medium</vt:lpstr>
      <vt:lpstr>Calibri</vt:lpstr>
      <vt:lpstr>Arial Black</vt:lpstr>
      <vt:lpstr>Franklin Gothic Book</vt:lpstr>
      <vt:lpstr>Arial</vt:lpstr>
      <vt:lpstr>Trajan Pro 3</vt:lpstr>
      <vt:lpstr>Office Theme</vt:lpstr>
      <vt:lpstr>BACK IN BUSINESS</vt:lpstr>
      <vt:lpstr>BACK IN BUSINESS</vt:lpstr>
      <vt:lpstr>MISSION</vt:lpstr>
      <vt:lpstr>Resources Provided Today</vt:lpstr>
      <vt:lpstr>Six Steps to Consider</vt:lpstr>
      <vt:lpstr>Decide When to Reopen</vt:lpstr>
      <vt:lpstr>COMMUNICATIONS PLAN</vt:lpstr>
      <vt:lpstr>COMMUNICATIONS PLAN</vt:lpstr>
      <vt:lpstr>PREPARE YOUR FACILITY</vt:lpstr>
      <vt:lpstr>PREPARE YOUR FACILITY</vt:lpstr>
      <vt:lpstr>Bolster Your Security</vt:lpstr>
      <vt:lpstr>Prepare Your People</vt:lpstr>
      <vt:lpstr>Monitor Your Progress</vt:lpstr>
      <vt:lpstr>Prepare for the Next Incident</vt:lpstr>
      <vt:lpstr>Reporting An Incident</vt:lpstr>
      <vt:lpstr>Questions?</vt:lpstr>
      <vt:lpstr>Stay Connected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CENTERED TITLE</dc:title>
  <dc:creator>Scott Barbey</dc:creator>
  <cp:lastModifiedBy>Orsini, Bradley</cp:lastModifiedBy>
  <cp:revision>502</cp:revision>
  <cp:lastPrinted>2019-05-23T18:41:55Z</cp:lastPrinted>
  <dcterms:created xsi:type="dcterms:W3CDTF">2018-04-12T22:53:23Z</dcterms:created>
  <dcterms:modified xsi:type="dcterms:W3CDTF">2020-08-03T18:52:24Z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0x010100E446F396BFCDD94AB45A9758166739E0</vt:lpwstr>
  </property>
</Properties>
</file>